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42"/>
  </p:notesMasterIdLst>
  <p:sldIdLst>
    <p:sldId id="256" r:id="rId2"/>
    <p:sldId id="257" r:id="rId3"/>
    <p:sldId id="258" r:id="rId4"/>
    <p:sldId id="29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43"/>
    </p:embeddedFont>
    <p:embeddedFont>
      <p:font typeface="Bebas Neue" panose="020B0606020202050201" pitchFamily="34" charset="77"/>
      <p:regular r:id="rId44"/>
    </p:embeddedFont>
    <p:embeddedFont>
      <p:font typeface="Josefin Slab SemiBold" panose="020F0502020204030204" pitchFamily="34" charset="0"/>
      <p:regular r:id="rId45"/>
      <p:bold r:id="rId46"/>
      <p:italic r:id="rId47"/>
      <p:boldItalic r:id="rId48"/>
    </p:embeddedFont>
    <p:embeddedFont>
      <p:font typeface="Oxygen" panose="02000503000000000000" pitchFamily="2" charset="77"/>
      <p:regular r:id="rId49"/>
      <p:bold r:id="rId50"/>
    </p:embeddedFont>
    <p:embeddedFont>
      <p:font typeface="Oxygen Light" panose="020F0302020204030204" pitchFamily="3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8B2770-254D-4398-8914-A9BFBDDD5BE5}">
  <a:tblStyle styleId="{378B2770-254D-4398-8914-A9BFBDDD5B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719"/>
  </p:normalViewPr>
  <p:slideViewPr>
    <p:cSldViewPr snapToGrid="0">
      <p:cViewPr varScale="1">
        <p:scale>
          <a:sx n="202" d="100"/>
          <a:sy n="202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60431a9ae7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60431a9ae7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260431a9ae7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260431a9ae7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g115b76539f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9" name="Google Shape;4619;g115b76539f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Google Shape;4630;g116ea5ee9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1" name="Google Shape;4631;g116ea5ee9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g2976420bffa_11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4" name="Google Shape;5174;g2976420bffa_11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g2603686162d_0_1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0" name="Google Shape;5450;g2603686162d_0_1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2603686162d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2603686162d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g2976420bffa_1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4" name="Google Shape;5484;g2976420bffa_1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g2976420bffa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2" name="Google Shape;6032;g2976420bffa_1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g2976420bffa_1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7" name="Google Shape;6307;g2976420bffa_1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76420bffa_1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76420bffa_1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" name="Google Shape;6328;g2976420bffa_12_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9" name="Google Shape;6329;g2976420bffa_12_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g2976420bffa_12_5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1" name="Google Shape;6341;g2976420bffa_12_5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8" name="Google Shape;6888;g2976420bffa_12_6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9" name="Google Shape;6889;g2976420bffa_12_6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g2976420bffa_12_6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2" name="Google Shape;7162;g2976420bffa_12_6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Google Shape;7183;g2976420bffa_1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4" name="Google Shape;7184;g2976420bffa_1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g2976420bffa_11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Google Shape;7196;g2976420bffa_11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9" name="Google Shape;7739;g2976420bffa_1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0" name="Google Shape;7740;g2976420bffa_1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g2976420bffa_12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3" name="Google Shape;8283;g2976420bffa_12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9" name="Google Shape;8839;g260430d718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0" name="Google Shape;8840;g260430d718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1" name="Google Shape;8851;g2976420bffa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2" name="Google Shape;8852;g2976420bffa_1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b76539f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b76539f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8" name="Google Shape;8868;g26044dd76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9" name="Google Shape;8869;g26044dd76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g297e7bd817e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8" name="Google Shape;8888;g297e7bd817e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" name="Google Shape;8909;g260430d718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0" name="Google Shape;8910;g260430d718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" name="Google Shape;8921;g260431a9ae7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2" name="Google Shape;8922;g260431a9ae7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g260430d718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Google Shape;8936;g260430d718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7" name="Google Shape;8947;g297e7bd817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8" name="Google Shape;8948;g297e7bd817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9" name="Google Shape;8959;g297e7bd817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0" name="Google Shape;8960;g297e7bd817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" name="Google Shape;8970;g297e7bd817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1" name="Google Shape;8971;g297e7bd817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297e7bd817e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297e7bd817e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2" name="Google Shape;8992;g297e7bd81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3" name="Google Shape;8993;g297e7bd81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976420bffa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976420bffa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27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2" name="Google Shape;9002;g26044dd76b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3" name="Google Shape;9003;g26044dd76b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976420bffa_12_7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976420bffa_12_7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976420bffa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976420bffa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976420bffa_12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976420bffa_12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2976420bffa_12_6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2976420bffa_12_6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2976420bffa_1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2976420bffa_1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xygen Light"/>
              <a:buNone/>
              <a:defRPr sz="1100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650625" y="1569925"/>
            <a:ext cx="5843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650625" y="3081075"/>
            <a:ext cx="58434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13">
            <a:hlinkClick r:id="rId2" action="ppaction://hlinksldjump"/>
          </p:cNvPr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5920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592050" y="3780725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305702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3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2747851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27478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05702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4"/>
          </p:nvPr>
        </p:nvSpPr>
        <p:spPr>
          <a:xfrm>
            <a:off x="2747851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2747850" y="378085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0099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7"/>
          </p:nvPr>
        </p:nvSpPr>
        <p:spPr>
          <a:xfrm>
            <a:off x="4912249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49122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0099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20"/>
          </p:nvPr>
        </p:nvSpPr>
        <p:spPr>
          <a:xfrm>
            <a:off x="4912249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1"/>
          </p:nvPr>
        </p:nvSpPr>
        <p:spPr>
          <a:xfrm>
            <a:off x="4912250" y="378085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458150" y="3079788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458150" y="1531813"/>
            <a:ext cx="6227700" cy="13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2738725" y="1877550"/>
            <a:ext cx="36666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2738675" y="2419350"/>
            <a:ext cx="36666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590000" y="1720363"/>
            <a:ext cx="396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524150" y="3127925"/>
            <a:ext cx="40956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ctrTitle"/>
          </p:nvPr>
        </p:nvSpPr>
        <p:spPr>
          <a:xfrm>
            <a:off x="615225" y="1689675"/>
            <a:ext cx="3766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990050" y="262523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ctrTitle"/>
          </p:nvPr>
        </p:nvSpPr>
        <p:spPr>
          <a:xfrm>
            <a:off x="4662400" y="1689675"/>
            <a:ext cx="3766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5037225" y="262523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079600" y="2127525"/>
            <a:ext cx="49848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79525" y="2454225"/>
            <a:ext cx="498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ctrTitle"/>
          </p:nvPr>
        </p:nvSpPr>
        <p:spPr>
          <a:xfrm>
            <a:off x="3013650" y="535050"/>
            <a:ext cx="3116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3013650" y="137448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ctrTitle" idx="2"/>
          </p:nvPr>
        </p:nvSpPr>
        <p:spPr>
          <a:xfrm>
            <a:off x="743250" y="1660775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43550" y="1944700"/>
            <a:ext cx="210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ctrTitle" idx="3"/>
          </p:nvPr>
        </p:nvSpPr>
        <p:spPr>
          <a:xfrm>
            <a:off x="743250" y="2942850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4"/>
          </p:nvPr>
        </p:nvSpPr>
        <p:spPr>
          <a:xfrm>
            <a:off x="743400" y="3226775"/>
            <a:ext cx="210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ctrTitle" idx="2"/>
          </p:nvPr>
        </p:nvSpPr>
        <p:spPr>
          <a:xfrm>
            <a:off x="4931673" y="3383675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490841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ctrTitle" idx="3"/>
          </p:nvPr>
        </p:nvSpPr>
        <p:spPr>
          <a:xfrm>
            <a:off x="2102750" y="3383675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4"/>
          </p:nvPr>
        </p:nvSpPr>
        <p:spPr>
          <a:xfrm>
            <a:off x="207949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ctrTitle" idx="2"/>
          </p:nvPr>
        </p:nvSpPr>
        <p:spPr>
          <a:xfrm>
            <a:off x="5022675" y="2364175"/>
            <a:ext cx="19836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1"/>
          </p:nvPr>
        </p:nvSpPr>
        <p:spPr>
          <a:xfrm>
            <a:off x="5022975" y="2648100"/>
            <a:ext cx="19836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ctrTitle" idx="3"/>
          </p:nvPr>
        </p:nvSpPr>
        <p:spPr>
          <a:xfrm>
            <a:off x="970400" y="2364175"/>
            <a:ext cx="19836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4"/>
          </p:nvPr>
        </p:nvSpPr>
        <p:spPr>
          <a:xfrm>
            <a:off x="970538" y="2648100"/>
            <a:ext cx="19836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3308700" cy="32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409775" y="1381075"/>
            <a:ext cx="3308700" cy="23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ctrTitle" idx="2"/>
          </p:nvPr>
        </p:nvSpPr>
        <p:spPr>
          <a:xfrm>
            <a:off x="5005375" y="3009050"/>
            <a:ext cx="1962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5005503" y="3341450"/>
            <a:ext cx="196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ctrTitle" idx="3"/>
          </p:nvPr>
        </p:nvSpPr>
        <p:spPr>
          <a:xfrm>
            <a:off x="2176400" y="3009050"/>
            <a:ext cx="1962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4"/>
          </p:nvPr>
        </p:nvSpPr>
        <p:spPr>
          <a:xfrm>
            <a:off x="2176679" y="3341450"/>
            <a:ext cx="19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13042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13042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ctrTitle" idx="3"/>
          </p:nvPr>
        </p:nvSpPr>
        <p:spPr>
          <a:xfrm>
            <a:off x="36124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ubTitle" idx="4"/>
          </p:nvPr>
        </p:nvSpPr>
        <p:spPr>
          <a:xfrm>
            <a:off x="36124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ctrTitle" idx="5"/>
          </p:nvPr>
        </p:nvSpPr>
        <p:spPr>
          <a:xfrm>
            <a:off x="59206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6"/>
          </p:nvPr>
        </p:nvSpPr>
        <p:spPr>
          <a:xfrm>
            <a:off x="59206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ctrTitle" idx="2"/>
          </p:nvPr>
        </p:nvSpPr>
        <p:spPr>
          <a:xfrm>
            <a:off x="3213150" y="3746653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1"/>
          </p:nvPr>
        </p:nvSpPr>
        <p:spPr>
          <a:xfrm>
            <a:off x="3213150" y="4030576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 idx="3"/>
          </p:nvPr>
        </p:nvSpPr>
        <p:spPr>
          <a:xfrm>
            <a:off x="3213150" y="2463383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4"/>
          </p:nvPr>
        </p:nvSpPr>
        <p:spPr>
          <a:xfrm>
            <a:off x="3213150" y="2747302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ctrTitle" idx="5"/>
          </p:nvPr>
        </p:nvSpPr>
        <p:spPr>
          <a:xfrm>
            <a:off x="3213150" y="1180125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6"/>
          </p:nvPr>
        </p:nvSpPr>
        <p:spPr>
          <a:xfrm>
            <a:off x="3213150" y="1464050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ctrTitle" idx="2"/>
          </p:nvPr>
        </p:nvSpPr>
        <p:spPr>
          <a:xfrm>
            <a:off x="3842300" y="3746650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3842300" y="4030575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ctrTitle" idx="3"/>
          </p:nvPr>
        </p:nvSpPr>
        <p:spPr>
          <a:xfrm>
            <a:off x="2474475" y="2463375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4"/>
          </p:nvPr>
        </p:nvSpPr>
        <p:spPr>
          <a:xfrm>
            <a:off x="2474475" y="2747299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ctrTitle" idx="5"/>
          </p:nvPr>
        </p:nvSpPr>
        <p:spPr>
          <a:xfrm>
            <a:off x="3842313" y="1180125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ubTitle" idx="6"/>
          </p:nvPr>
        </p:nvSpPr>
        <p:spPr>
          <a:xfrm>
            <a:off x="3842300" y="1464050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ctrTitle" idx="2"/>
          </p:nvPr>
        </p:nvSpPr>
        <p:spPr>
          <a:xfrm>
            <a:off x="9333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9333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 idx="3"/>
          </p:nvPr>
        </p:nvSpPr>
        <p:spPr>
          <a:xfrm>
            <a:off x="36124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ubTitle" idx="4"/>
          </p:nvPr>
        </p:nvSpPr>
        <p:spPr>
          <a:xfrm>
            <a:off x="36124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ctrTitle" idx="5"/>
          </p:nvPr>
        </p:nvSpPr>
        <p:spPr>
          <a:xfrm>
            <a:off x="62915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6"/>
          </p:nvPr>
        </p:nvSpPr>
        <p:spPr>
          <a:xfrm>
            <a:off x="62915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5972700" cy="30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830075" y="18485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2722900" y="28391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ctrTitle" idx="5"/>
          </p:nvPr>
        </p:nvSpPr>
        <p:spPr>
          <a:xfrm>
            <a:off x="4655250" y="18485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ctrTitle" idx="7"/>
          </p:nvPr>
        </p:nvSpPr>
        <p:spPr>
          <a:xfrm>
            <a:off x="6587600" y="28391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2"/>
          </p:nvPr>
        </p:nvSpPr>
        <p:spPr>
          <a:xfrm>
            <a:off x="790550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"/>
          </p:nvPr>
        </p:nvSpPr>
        <p:spPr>
          <a:xfrm>
            <a:off x="771075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ctrTitle" idx="3"/>
          </p:nvPr>
        </p:nvSpPr>
        <p:spPr>
          <a:xfrm>
            <a:off x="2722906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4"/>
          </p:nvPr>
        </p:nvSpPr>
        <p:spPr>
          <a:xfrm>
            <a:off x="2703431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ctrTitle" idx="5"/>
          </p:nvPr>
        </p:nvSpPr>
        <p:spPr>
          <a:xfrm>
            <a:off x="4655251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6"/>
          </p:nvPr>
        </p:nvSpPr>
        <p:spPr>
          <a:xfrm>
            <a:off x="4635776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ctrTitle" idx="7"/>
          </p:nvPr>
        </p:nvSpPr>
        <p:spPr>
          <a:xfrm>
            <a:off x="6587601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8"/>
          </p:nvPr>
        </p:nvSpPr>
        <p:spPr>
          <a:xfrm>
            <a:off x="6568126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ctrTitle" idx="2"/>
          </p:nvPr>
        </p:nvSpPr>
        <p:spPr>
          <a:xfrm>
            <a:off x="2175100" y="151500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2175125" y="184590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ctrTitle" idx="3"/>
          </p:nvPr>
        </p:nvSpPr>
        <p:spPr>
          <a:xfrm>
            <a:off x="5279875" y="151500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4"/>
          </p:nvPr>
        </p:nvSpPr>
        <p:spPr>
          <a:xfrm>
            <a:off x="5279900" y="184590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ctrTitle" idx="5"/>
          </p:nvPr>
        </p:nvSpPr>
        <p:spPr>
          <a:xfrm>
            <a:off x="2175100" y="347515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6"/>
          </p:nvPr>
        </p:nvSpPr>
        <p:spPr>
          <a:xfrm>
            <a:off x="2175125" y="380605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ctrTitle" idx="7"/>
          </p:nvPr>
        </p:nvSpPr>
        <p:spPr>
          <a:xfrm>
            <a:off x="5279875" y="347515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8"/>
          </p:nvPr>
        </p:nvSpPr>
        <p:spPr>
          <a:xfrm>
            <a:off x="5279900" y="380605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ctrTitle" idx="2"/>
          </p:nvPr>
        </p:nvSpPr>
        <p:spPr>
          <a:xfrm>
            <a:off x="4132625" y="14675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4113132" y="1751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ctrTitle" idx="3"/>
          </p:nvPr>
        </p:nvSpPr>
        <p:spPr>
          <a:xfrm>
            <a:off x="4152125" y="25343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4"/>
          </p:nvPr>
        </p:nvSpPr>
        <p:spPr>
          <a:xfrm>
            <a:off x="4113132" y="28183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ctrTitle" idx="5"/>
          </p:nvPr>
        </p:nvSpPr>
        <p:spPr>
          <a:xfrm>
            <a:off x="6274075" y="14675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6"/>
          </p:nvPr>
        </p:nvSpPr>
        <p:spPr>
          <a:xfrm>
            <a:off x="6274078" y="1751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ctrTitle" idx="7"/>
          </p:nvPr>
        </p:nvSpPr>
        <p:spPr>
          <a:xfrm>
            <a:off x="6274075" y="25343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8"/>
          </p:nvPr>
        </p:nvSpPr>
        <p:spPr>
          <a:xfrm>
            <a:off x="6274078" y="28183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 idx="9"/>
          </p:nvPr>
        </p:nvSpPr>
        <p:spPr>
          <a:xfrm>
            <a:off x="4152125" y="3601194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13"/>
          </p:nvPr>
        </p:nvSpPr>
        <p:spPr>
          <a:xfrm>
            <a:off x="4113132" y="3885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ctrTitle" idx="14"/>
          </p:nvPr>
        </p:nvSpPr>
        <p:spPr>
          <a:xfrm>
            <a:off x="6274075" y="3601194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5"/>
          </p:nvPr>
        </p:nvSpPr>
        <p:spPr>
          <a:xfrm>
            <a:off x="6274078" y="3885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6150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ctrTitle" idx="2"/>
          </p:nvPr>
        </p:nvSpPr>
        <p:spPr>
          <a:xfrm>
            <a:off x="856084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1"/>
          </p:nvPr>
        </p:nvSpPr>
        <p:spPr>
          <a:xfrm>
            <a:off x="856063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3"/>
          </p:nvPr>
        </p:nvSpPr>
        <p:spPr>
          <a:xfrm>
            <a:off x="3810625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4"/>
          </p:nvPr>
        </p:nvSpPr>
        <p:spPr>
          <a:xfrm>
            <a:off x="3810613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 idx="5"/>
          </p:nvPr>
        </p:nvSpPr>
        <p:spPr>
          <a:xfrm>
            <a:off x="6765125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6"/>
          </p:nvPr>
        </p:nvSpPr>
        <p:spPr>
          <a:xfrm>
            <a:off x="6765088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ctrTitle" idx="7"/>
          </p:nvPr>
        </p:nvSpPr>
        <p:spPr>
          <a:xfrm>
            <a:off x="856084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8"/>
          </p:nvPr>
        </p:nvSpPr>
        <p:spPr>
          <a:xfrm>
            <a:off x="856063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ctrTitle" idx="9"/>
          </p:nvPr>
        </p:nvSpPr>
        <p:spPr>
          <a:xfrm>
            <a:off x="3810625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subTitle" idx="13"/>
          </p:nvPr>
        </p:nvSpPr>
        <p:spPr>
          <a:xfrm>
            <a:off x="3810613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14"/>
          </p:nvPr>
        </p:nvSpPr>
        <p:spPr>
          <a:xfrm>
            <a:off x="6765125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5"/>
          </p:nvPr>
        </p:nvSpPr>
        <p:spPr>
          <a:xfrm>
            <a:off x="6765088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60111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1"/>
          </p:nvPr>
        </p:nvSpPr>
        <p:spPr>
          <a:xfrm>
            <a:off x="1284000" y="1429413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05725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3"/>
          </p:nvPr>
        </p:nvSpPr>
        <p:spPr>
          <a:xfrm>
            <a:off x="1284000" y="2885554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5134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5"/>
          </p:nvPr>
        </p:nvSpPr>
        <p:spPr>
          <a:xfrm>
            <a:off x="1284000" y="4341675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 hasCustomPrompt="1"/>
          </p:nvPr>
        </p:nvSpPr>
        <p:spPr>
          <a:xfrm>
            <a:off x="964650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"/>
          </p:nvPr>
        </p:nvSpPr>
        <p:spPr>
          <a:xfrm>
            <a:off x="964650" y="3113555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2" hasCustomPrompt="1"/>
          </p:nvPr>
        </p:nvSpPr>
        <p:spPr>
          <a:xfrm>
            <a:off x="3624375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3"/>
          </p:nvPr>
        </p:nvSpPr>
        <p:spPr>
          <a:xfrm>
            <a:off x="3624375" y="3113550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4" hasCustomPrompt="1"/>
          </p:nvPr>
        </p:nvSpPr>
        <p:spPr>
          <a:xfrm>
            <a:off x="6284325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5"/>
          </p:nvPr>
        </p:nvSpPr>
        <p:spPr>
          <a:xfrm>
            <a:off x="6284325" y="3113551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3048888" y="2617475"/>
            <a:ext cx="30462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ubTitle" idx="1"/>
          </p:nvPr>
        </p:nvSpPr>
        <p:spPr>
          <a:xfrm>
            <a:off x="3048912" y="2944175"/>
            <a:ext cx="30462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title" idx="2" hasCustomPrompt="1"/>
          </p:nvPr>
        </p:nvSpPr>
        <p:spPr>
          <a:xfrm>
            <a:off x="3048912" y="1851325"/>
            <a:ext cx="3046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ctrTitle"/>
          </p:nvPr>
        </p:nvSpPr>
        <p:spPr>
          <a:xfrm>
            <a:off x="715100" y="2617475"/>
            <a:ext cx="35199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"/>
          </p:nvPr>
        </p:nvSpPr>
        <p:spPr>
          <a:xfrm>
            <a:off x="715249" y="2944175"/>
            <a:ext cx="3519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 idx="2" hasCustomPrompt="1"/>
          </p:nvPr>
        </p:nvSpPr>
        <p:spPr>
          <a:xfrm>
            <a:off x="715288" y="1851325"/>
            <a:ext cx="3519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ctrTitle"/>
          </p:nvPr>
        </p:nvSpPr>
        <p:spPr>
          <a:xfrm>
            <a:off x="5557875" y="2617475"/>
            <a:ext cx="28710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1"/>
          </p:nvPr>
        </p:nvSpPr>
        <p:spPr>
          <a:xfrm>
            <a:off x="5557997" y="2944175"/>
            <a:ext cx="28710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title" idx="2" hasCustomPrompt="1"/>
          </p:nvPr>
        </p:nvSpPr>
        <p:spPr>
          <a:xfrm>
            <a:off x="5558028" y="1851325"/>
            <a:ext cx="2871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588450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530745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3"/>
          </p:nvPr>
        </p:nvSpPr>
        <p:spPr>
          <a:xfrm>
            <a:off x="2768000" y="1566400"/>
            <a:ext cx="2418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4"/>
          </p:nvPr>
        </p:nvSpPr>
        <p:spPr>
          <a:xfrm>
            <a:off x="5710300" y="1566400"/>
            <a:ext cx="2418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1"/>
          </p:nvPr>
        </p:nvSpPr>
        <p:spPr>
          <a:xfrm>
            <a:off x="4474450" y="1861775"/>
            <a:ext cx="31167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41"/>
          <p:cNvSpPr txBox="1"/>
          <p:nvPr/>
        </p:nvSpPr>
        <p:spPr>
          <a:xfrm>
            <a:off x="5098225" y="3366000"/>
            <a:ext cx="24930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CREDITS: This presentation template was created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 including icons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, and infographics &amp; images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511500" cy="20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ctrTitle"/>
          </p:nvPr>
        </p:nvSpPr>
        <p:spPr>
          <a:xfrm>
            <a:off x="715100" y="1353200"/>
            <a:ext cx="3666600" cy="11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90050" y="2961600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69250" y="1626750"/>
            <a:ext cx="3558300" cy="1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9999">
            <a:off x="515588" y="4212270"/>
            <a:ext cx="977225" cy="9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>
            <a:spLocks noGrp="1"/>
          </p:cNvSpPr>
          <p:nvPr>
            <p:ph type="ctrTitle"/>
          </p:nvPr>
        </p:nvSpPr>
        <p:spPr>
          <a:xfrm>
            <a:off x="1384627" y="13244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Checkout Chronicles: Unpacking Purchase Behavior</a:t>
            </a:r>
            <a:endParaRPr sz="3000">
              <a:solidFill>
                <a:srgbClr val="6AA84F"/>
              </a:solidFill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575" y="0"/>
            <a:ext cx="1998375" cy="3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745" y="2643400"/>
            <a:ext cx="1109925" cy="12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452" y="3981975"/>
            <a:ext cx="1109925" cy="120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655035">
            <a:off x="7066130" y="-826565"/>
            <a:ext cx="2500839" cy="247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0951" y="-116462"/>
            <a:ext cx="1165324" cy="1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221433">
            <a:off x="-29871" y="1948361"/>
            <a:ext cx="1649503" cy="34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023" y="3954975"/>
            <a:ext cx="1374378" cy="1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0523" y="1435815"/>
            <a:ext cx="1109925" cy="13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>
            <a:spLocks noGrp="1"/>
          </p:cNvSpPr>
          <p:nvPr>
            <p:ph type="title" idx="4294967295"/>
          </p:nvPr>
        </p:nvSpPr>
        <p:spPr>
          <a:xfrm>
            <a:off x="0" y="3580350"/>
            <a:ext cx="91440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AA84F"/>
                </a:solidFill>
              </a:rPr>
              <a:t>Group 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5" name="Google Shape;4075;p53"/>
          <p:cNvCxnSpPr/>
          <p:nvPr/>
        </p:nvCxnSpPr>
        <p:spPr>
          <a:xfrm>
            <a:off x="3502750" y="331850"/>
            <a:ext cx="56415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76" name="Google Shape;4076;p53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4077" name="Google Shape;4077;p53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3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3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3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3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3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3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3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3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3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3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3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3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3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3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3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3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3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3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3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3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3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3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3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3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3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3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3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3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3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3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3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3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3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3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3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3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3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3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3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3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3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3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3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3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3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3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3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3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3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3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3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3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3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3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3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3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3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3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3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3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3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3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3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3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3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3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3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3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3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3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3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3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3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3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3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3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3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3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3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3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3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3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3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3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3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3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3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3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3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3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3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3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3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3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3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3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3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3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3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3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3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3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3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3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3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3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3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3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3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3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3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3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3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3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3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3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3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3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3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3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3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3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3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3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3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3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3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3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3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3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3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3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3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3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3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3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3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3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3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3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3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3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3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3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3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3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3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3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3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3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3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3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3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3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3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3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3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3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3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3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3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3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3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3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3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3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3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3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3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3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3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3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3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3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3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3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3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3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3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3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3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3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3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3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3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3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3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3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3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3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3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3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3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3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3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3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3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3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3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3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3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3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3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3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3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3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3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3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3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3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3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3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3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3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3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3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3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3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3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3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3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3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3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3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3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3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3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3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3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3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3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3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3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3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3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3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3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53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Best-selling Products</a:t>
            </a:r>
            <a:endParaRPr/>
          </a:p>
        </p:txBody>
      </p:sp>
      <p:sp>
        <p:nvSpPr>
          <p:cNvPr id="4341" name="Google Shape;4341;p53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2" name="Google Shape;4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75" y="746238"/>
            <a:ext cx="6191350" cy="30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3" name="Google Shape;4343;p53"/>
          <p:cNvSpPr txBox="1"/>
          <p:nvPr/>
        </p:nvSpPr>
        <p:spPr>
          <a:xfrm>
            <a:off x="192750" y="3888000"/>
            <a:ext cx="87585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Bananas claim the top spot in purchase frequency, affirming their status as a universal staple in grocery shopping, closely followed by their organic counterparts, suggesting a strong consumer lean towards healthier options.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prevalence of organic items like strawberries, spinach, and avocados in the top orders highlights a robust market demand for organic produce, a signal for retailers to prioritize these items in inventory and marketing strategies.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8" name="Google Shape;4348;p54"/>
          <p:cNvCxnSpPr/>
          <p:nvPr/>
        </p:nvCxnSpPr>
        <p:spPr>
          <a:xfrm>
            <a:off x="3502750" y="331850"/>
            <a:ext cx="56415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9" name="Google Shape;4349;p54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4350" name="Google Shape;4350;p5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3" name="Google Shape;4613;p54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Popular Aisles</a:t>
            </a:r>
            <a:endParaRPr/>
          </a:p>
        </p:txBody>
      </p:sp>
      <p:sp>
        <p:nvSpPr>
          <p:cNvPr id="4614" name="Google Shape;4614;p54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54"/>
          <p:cNvSpPr txBox="1"/>
          <p:nvPr/>
        </p:nvSpPr>
        <p:spPr>
          <a:xfrm>
            <a:off x="192750" y="3888000"/>
            <a:ext cx="87585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Consumer Health Orientation: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The dominance of 'fresh fruits' and 'fresh vegetables' in aisle orders, along with the high purchase rates of organic items, signals a clear consumer preference for fresh and organic products, hinting at a wider trend towards healthier eating choices.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Pending Analysis on Health Trend: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While current data points to the popularity of healthier aisles, subsequent sections will delve deeper to confirm if this is part of a larger shift towards health-conscious consumption patterns.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4616" name="Google Shape;46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50" y="744300"/>
            <a:ext cx="6287400" cy="31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55"/>
          <p:cNvSpPr txBox="1">
            <a:spLocks noGrp="1"/>
          </p:cNvSpPr>
          <p:nvPr>
            <p:ph type="title" idx="2"/>
          </p:nvPr>
        </p:nvSpPr>
        <p:spPr>
          <a:xfrm>
            <a:off x="350200" y="1998324"/>
            <a:ext cx="85578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04. Association Rule Mining </a:t>
            </a:r>
            <a:br>
              <a:rPr lang="en" dirty="0"/>
            </a:br>
            <a:r>
              <a:rPr lang="en" dirty="0"/>
              <a:t>a. Product-Level</a:t>
            </a:r>
            <a:endParaRPr dirty="0"/>
          </a:p>
        </p:txBody>
      </p:sp>
      <p:pic>
        <p:nvPicPr>
          <p:cNvPr id="4622" name="Google Shape;46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3" name="Google Shape;46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4" name="Google Shape;462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5" name="Google Shape;462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6" name="Google Shape;462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3" name="Google Shape;4633;p56"/>
          <p:cNvCxnSpPr/>
          <p:nvPr/>
        </p:nvCxnSpPr>
        <p:spPr>
          <a:xfrm>
            <a:off x="5255000" y="334525"/>
            <a:ext cx="3889200" cy="2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4" name="Google Shape;4634;p56"/>
          <p:cNvSpPr/>
          <p:nvPr/>
        </p:nvSpPr>
        <p:spPr>
          <a:xfrm>
            <a:off x="306650" y="634225"/>
            <a:ext cx="8565600" cy="4335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56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5403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4636" name="Google Shape;4636;p56"/>
          <p:cNvSpPr txBox="1">
            <a:spLocks noGrp="1"/>
          </p:cNvSpPr>
          <p:nvPr>
            <p:ph type="subTitle" idx="1"/>
          </p:nvPr>
        </p:nvSpPr>
        <p:spPr>
          <a:xfrm>
            <a:off x="297750" y="3679725"/>
            <a:ext cx="85656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Confidence Clues: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Nearly 30% confidence in 'Organic Hass Avocado' to 'Bag of Organic Bananas' purchases—highly predictive shopping behavior that offers a clear opportunity for targeted marketing initiatives.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Lift Logic: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Lift values exceeding 1 indicate significant pairings, like the 2.47 lift for 'Organic Avocado' and 'Bananas,' showcasing their joint appeal and indicating a potential for strategic product placement and bundling.</a:t>
            </a:r>
            <a:endParaRPr/>
          </a:p>
        </p:txBody>
      </p:sp>
      <p:sp>
        <p:nvSpPr>
          <p:cNvPr id="4637" name="Google Shape;4637;p56"/>
          <p:cNvSpPr txBox="1">
            <a:spLocks noGrp="1"/>
          </p:cNvSpPr>
          <p:nvPr>
            <p:ph type="ctrTitle" idx="3"/>
          </p:nvPr>
        </p:nvSpPr>
        <p:spPr>
          <a:xfrm>
            <a:off x="306550" y="2070975"/>
            <a:ext cx="856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Organic Product Synergy</a:t>
            </a:r>
            <a:endParaRPr/>
          </a:p>
        </p:txBody>
      </p:sp>
      <p:sp>
        <p:nvSpPr>
          <p:cNvPr id="4638" name="Google Shape;4638;p56"/>
          <p:cNvSpPr txBox="1">
            <a:spLocks noGrp="1"/>
          </p:cNvSpPr>
          <p:nvPr>
            <p:ph type="subTitle" idx="4"/>
          </p:nvPr>
        </p:nvSpPr>
        <p:spPr>
          <a:xfrm>
            <a:off x="322050" y="2352550"/>
            <a:ext cx="8565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Core Trend: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High affinity for organic products; 'Organic Baby Spinach,' 'Organic Hass Avocado,' 'Organic Strawberries,' and 'Bag of Organic Bananas' frequently bought together, underscoring a distinct organic-focused consumer segment.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Banana Bridge: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Bananas serve as a versatile connector item, often anchoring diverse organic purchases, highlighting their role as a staple in health-conscious shopping patterns.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4639" name="Google Shape;4639;p56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4640" name="Google Shape;4640;p56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6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6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6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6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6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6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6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6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6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6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6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6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6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6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6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6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6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6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6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6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6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6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6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6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6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6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6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6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6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6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6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6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6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6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6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6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6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6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6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6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6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6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6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6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6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6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6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6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6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6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6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6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6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6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6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6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6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6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6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6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6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6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6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6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6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6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6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6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6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6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6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6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6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6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6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6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6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6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56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6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6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6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6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6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6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6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6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6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6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6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6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6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6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6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6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6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6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6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6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6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6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6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6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6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6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6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6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6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6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6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6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6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6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6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6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6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6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6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6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6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6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6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6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6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6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6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6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6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6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6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6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6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6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6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6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6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6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6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6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6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6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6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6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6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6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6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6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6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6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6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6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6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6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6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6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6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6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6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6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6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6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6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6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6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6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6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6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6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6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6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6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6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6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6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6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6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6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6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6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6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6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6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6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6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6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6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6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6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6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6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6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6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6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6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6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6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6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6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6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6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6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6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6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6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6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6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6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6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6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6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6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6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6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6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6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6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6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6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6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6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6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6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6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6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6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6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6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6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6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6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6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6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6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6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6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6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6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6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6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6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6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6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6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6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6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6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6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6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6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6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6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6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6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6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6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56"/>
          <p:cNvGrpSpPr/>
          <p:nvPr/>
        </p:nvGrpSpPr>
        <p:grpSpPr>
          <a:xfrm>
            <a:off x="8676963" y="4803688"/>
            <a:ext cx="382525" cy="253375"/>
            <a:chOff x="5817700" y="5325925"/>
            <a:chExt cx="382525" cy="253375"/>
          </a:xfrm>
        </p:grpSpPr>
        <p:sp>
          <p:nvSpPr>
            <p:cNvPr id="4904" name="Google Shape;4904;p56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6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6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6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6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6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6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6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6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6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6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6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6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6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6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6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6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6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6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6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6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6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6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6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6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6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6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6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6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6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6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6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6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6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6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6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6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6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6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6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6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6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6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6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6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6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6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6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6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6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6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6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6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6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6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6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6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6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6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6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6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6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6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6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6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6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6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6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6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6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6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6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6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6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6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6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6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6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6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6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6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6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6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6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6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6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6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6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6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6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6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6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6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6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6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6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6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6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6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6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6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6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6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6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6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6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6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6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6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6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6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6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6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6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6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6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6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6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6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6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6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6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6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6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6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6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6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6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6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6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6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6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6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6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6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6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6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6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6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6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6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6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6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6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6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6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6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6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6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6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6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6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6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6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6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6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6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6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6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6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6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6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6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6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6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6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6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6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6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6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6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6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6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6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6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6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6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6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6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6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6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6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6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6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6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6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6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6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6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6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6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6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6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6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6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6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6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6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6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6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6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6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6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6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6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6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6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6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6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6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6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6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6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6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6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6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6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6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6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6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6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6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6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6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6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6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6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6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6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6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6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6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6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6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6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6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6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6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6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6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6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6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6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6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6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6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6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6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6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6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6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6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6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6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6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6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6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6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6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6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6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6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6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7" name="Google Shape;5167;p56"/>
          <p:cNvSpPr txBox="1">
            <a:spLocks noGrp="1"/>
          </p:cNvSpPr>
          <p:nvPr>
            <p:ph type="ctrTitle" idx="2"/>
          </p:nvPr>
        </p:nvSpPr>
        <p:spPr>
          <a:xfrm>
            <a:off x="297850" y="3335050"/>
            <a:ext cx="856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Data-Driven Pairings</a:t>
            </a:r>
            <a:endParaRPr/>
          </a:p>
        </p:txBody>
      </p:sp>
      <p:sp>
        <p:nvSpPr>
          <p:cNvPr id="5168" name="Google Shape;5168;p56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169" name="Google Shape;5169;p56"/>
          <p:cNvSpPr txBox="1"/>
          <p:nvPr/>
        </p:nvSpPr>
        <p:spPr>
          <a:xfrm>
            <a:off x="276900" y="1049500"/>
            <a:ext cx="8595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use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Apriori algorithm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to detect fundamental combinations in consumer purchases and establish associative strength through metrics like support, confidence, and lift.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170" name="Google Shape;5170;p56"/>
          <p:cNvSpPr txBox="1">
            <a:spLocks noGrp="1"/>
          </p:cNvSpPr>
          <p:nvPr>
            <p:ph type="ctrTitle" idx="3"/>
          </p:nvPr>
        </p:nvSpPr>
        <p:spPr>
          <a:xfrm>
            <a:off x="297750" y="17385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171" name="Google Shape;5171;p56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6" name="Google Shape;5176;p57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7" name="Google Shape;5177;p57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5178" name="Google Shape;5178;p57"/>
          <p:cNvSpPr txBox="1">
            <a:spLocks noGrp="1"/>
          </p:cNvSpPr>
          <p:nvPr>
            <p:ph type="ctrTitle" idx="3"/>
          </p:nvPr>
        </p:nvSpPr>
        <p:spPr>
          <a:xfrm>
            <a:off x="237463" y="708388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Frequent Itemsets</a:t>
            </a:r>
            <a:endParaRPr/>
          </a:p>
        </p:txBody>
      </p:sp>
      <p:grpSp>
        <p:nvGrpSpPr>
          <p:cNvPr id="5179" name="Google Shape;5179;p57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5180" name="Google Shape;5180;p5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5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5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5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5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5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5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5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5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5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5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5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5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5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5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5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5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5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5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5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5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5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5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5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5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5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5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5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5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5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5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5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5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5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5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5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5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5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5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5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5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5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5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5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5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5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5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3" name="Google Shape;5443;p57"/>
          <p:cNvSpPr txBox="1">
            <a:spLocks noGrp="1"/>
          </p:cNvSpPr>
          <p:nvPr>
            <p:ph type="ctrTitle" idx="2"/>
          </p:nvPr>
        </p:nvSpPr>
        <p:spPr>
          <a:xfrm>
            <a:off x="4780025" y="708388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Items by Aggregated Support</a:t>
            </a:r>
            <a:endParaRPr/>
          </a:p>
        </p:txBody>
      </p:sp>
      <p:pic>
        <p:nvPicPr>
          <p:cNvPr id="5444" name="Google Shape;5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25" y="1152325"/>
            <a:ext cx="4364500" cy="21822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5" name="Google Shape;5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00" y="1152325"/>
            <a:ext cx="4364526" cy="218226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46" name="Google Shape;5446;p57"/>
          <p:cNvSpPr txBox="1"/>
          <p:nvPr/>
        </p:nvSpPr>
        <p:spPr>
          <a:xfrm>
            <a:off x="347700" y="3477050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447" name="Google Shape;5447;p57"/>
          <p:cNvSpPr txBox="1"/>
          <p:nvPr/>
        </p:nvSpPr>
        <p:spPr>
          <a:xfrm>
            <a:off x="192750" y="3477050"/>
            <a:ext cx="87585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Organic Dominance: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"Organic Baby Spinach" and "Bag of Organic Bananas" top the support charts, indicating their staple status in health-conscious shopping patterns and their common pairing with other items.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Banana Pairings: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Bananas emerge as versatile staples, often bought with various organic items, highlighting their role in driving diverse product sales.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Cross-Selling Indicators: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High-frequency pairings of items like "Organic Avocado" with bananas signal strategic cross-selling opportunities for retailers through targeted promotions.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58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5453" name="Google Shape;5453;p58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4" name="Google Shape;5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5" name="Google Shape;5455;p58"/>
          <p:cNvSpPr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6" name="Google Shape;5456;p58"/>
          <p:cNvSpPr/>
          <p:nvPr/>
        </p:nvSpPr>
        <p:spPr>
          <a:xfrm>
            <a:off x="3560150" y="1735300"/>
            <a:ext cx="24963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7" name="Google Shape;5457;p58"/>
          <p:cNvSpPr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58"/>
          <p:cNvSpPr txBox="1"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Establish an 'Organic Harmony' Zone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a dedicated 'Organic Harmony' section online for curated organic products, offering user-friendly navigation and tailored suggestions for a seamless shopping and discovery experience, similar to an in-store visit.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459" name="Google Shape;5459;p58"/>
          <p:cNvSpPr txBox="1"/>
          <p:nvPr/>
        </p:nvSpPr>
        <p:spPr>
          <a:xfrm>
            <a:off x="3575075" y="1735300"/>
            <a:ext cx="24963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Launch 'Eco-Bundle' Promotions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bundled offers tying together frequently purchased organic items, such as 'Organic Hass Avocado' and 'Bag of Organic Bananas,' at a special rate to boost basket size.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460" name="Google Shape;5460;p58"/>
          <p:cNvSpPr txBox="1"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Incentivize with 'Green Rewards'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Develop a loyalty program that rewards customers for purchasing combinations of organic products, fostering brand loyalty and repeat business.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461" name="Google Shape;54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6395">
            <a:off x="1926913" y="1115824"/>
            <a:ext cx="528444" cy="52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Google Shape;54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29450">
            <a:off x="1525834" y="1015564"/>
            <a:ext cx="497344" cy="58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3" name="Google Shape;54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42104">
            <a:off x="1027117" y="859794"/>
            <a:ext cx="644139" cy="6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5464" name="Google Shape;5464;p58"/>
          <p:cNvSpPr/>
          <p:nvPr/>
        </p:nvSpPr>
        <p:spPr>
          <a:xfrm>
            <a:off x="4457058" y="1049743"/>
            <a:ext cx="693600" cy="6036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5" name="Google Shape;546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3678">
            <a:off x="4562550" y="611319"/>
            <a:ext cx="482545" cy="90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6" name="Google Shape;546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78736">
            <a:off x="4586844" y="1251017"/>
            <a:ext cx="587516" cy="3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Google Shape;5467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461954">
            <a:off x="4761576" y="1387040"/>
            <a:ext cx="289035" cy="238741"/>
          </a:xfrm>
          <a:prstGeom prst="rect">
            <a:avLst/>
          </a:prstGeom>
          <a:noFill/>
          <a:ln>
            <a:noFill/>
          </a:ln>
        </p:spPr>
      </p:pic>
      <p:sp>
        <p:nvSpPr>
          <p:cNvPr id="5468" name="Google Shape;5468;p58"/>
          <p:cNvSpPr/>
          <p:nvPr/>
        </p:nvSpPr>
        <p:spPr>
          <a:xfrm>
            <a:off x="7189475" y="1036825"/>
            <a:ext cx="737700" cy="613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9" name="Google Shape;546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0444">
            <a:off x="7316821" y="798221"/>
            <a:ext cx="647532" cy="72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59"/>
          <p:cNvSpPr txBox="1">
            <a:spLocks noGrp="1"/>
          </p:cNvSpPr>
          <p:nvPr>
            <p:ph type="title" idx="2"/>
          </p:nvPr>
        </p:nvSpPr>
        <p:spPr>
          <a:xfrm>
            <a:off x="-273300" y="1895830"/>
            <a:ext cx="969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04. Association Rule Mining </a:t>
            </a:r>
            <a:br>
              <a:rPr lang="en" dirty="0"/>
            </a:br>
            <a:r>
              <a:rPr lang="en" dirty="0"/>
              <a:t>b. Department-Level</a:t>
            </a:r>
            <a:endParaRPr dirty="0"/>
          </a:p>
        </p:txBody>
      </p:sp>
      <p:pic>
        <p:nvPicPr>
          <p:cNvPr id="5475" name="Google Shape;5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6" name="Google Shape;54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7" name="Google Shape;54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8" name="Google Shape;547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Google Shape;548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1" name="Google Shape;548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6" name="Google Shape;5486;p60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7" name="Google Shape;5487;p60"/>
          <p:cNvSpPr/>
          <p:nvPr/>
        </p:nvSpPr>
        <p:spPr>
          <a:xfrm>
            <a:off x="306650" y="634225"/>
            <a:ext cx="8565600" cy="4388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8" name="Google Shape;5488;p60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5489" name="Google Shape;5489;p60"/>
          <p:cNvSpPr txBox="1">
            <a:spLocks noGrp="1"/>
          </p:cNvSpPr>
          <p:nvPr>
            <p:ph type="ctrTitle" idx="3"/>
          </p:nvPr>
        </p:nvSpPr>
        <p:spPr>
          <a:xfrm>
            <a:off x="306650" y="18618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The Cornerstones of Grocery Carts</a:t>
            </a:r>
            <a:endParaRPr/>
          </a:p>
        </p:txBody>
      </p:sp>
      <p:sp>
        <p:nvSpPr>
          <p:cNvPr id="5490" name="Google Shape;5490;p60"/>
          <p:cNvSpPr txBox="1">
            <a:spLocks noGrp="1"/>
          </p:cNvSpPr>
          <p:nvPr>
            <p:ph type="subTitle" idx="4"/>
          </p:nvPr>
        </p:nvSpPr>
        <p:spPr>
          <a:xfrm>
            <a:off x="446050" y="2161925"/>
            <a:ext cx="3993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Unrivaled Demand: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'Dairy eggs' and 'produce' are the staples of shopping lists, with the highest individual support, making them the primary attractions in the store.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Essential Interaction: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The pair ('dairy eggs', 'produce') shows immense joint support, signaling that they are the most common basket buddies.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5491" name="Google Shape;5491;p60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5492" name="Google Shape;5492;p6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6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6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6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6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6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6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6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6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6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5" name="Google Shape;5755;p60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5756" name="Google Shape;5756;p6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6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6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6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6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6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6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6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9" name="Google Shape;6019;p60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020" name="Google Shape;6020;p60"/>
          <p:cNvSpPr txBox="1"/>
          <p:nvPr/>
        </p:nvSpPr>
        <p:spPr>
          <a:xfrm>
            <a:off x="301200" y="963975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Similar to our product-level analysis, we've applied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Apriori algorithm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at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department level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 uncover dominant shopping patterns and quantify the relationships between various departments, using support, confidence, and lift metrics.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021" name="Google Shape;6021;p60"/>
          <p:cNvSpPr txBox="1">
            <a:spLocks noGrp="1"/>
          </p:cNvSpPr>
          <p:nvPr>
            <p:ph type="ctrTitle" idx="3"/>
          </p:nvPr>
        </p:nvSpPr>
        <p:spPr>
          <a:xfrm>
            <a:off x="297750" y="15294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022" name="Google Shape;6022;p60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6023" name="Google Shape;6023;p60"/>
          <p:cNvCxnSpPr/>
          <p:nvPr/>
        </p:nvCxnSpPr>
        <p:spPr>
          <a:xfrm>
            <a:off x="4543325" y="1861875"/>
            <a:ext cx="9000" cy="31605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4" name="Google Shape;6024;p60"/>
          <p:cNvSpPr txBox="1">
            <a:spLocks noGrp="1"/>
          </p:cNvSpPr>
          <p:nvPr>
            <p:ph type="ctrTitle" idx="3"/>
          </p:nvPr>
        </p:nvSpPr>
        <p:spPr>
          <a:xfrm>
            <a:off x="306650" y="36859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Cool Companions</a:t>
            </a:r>
            <a:endParaRPr/>
          </a:p>
        </p:txBody>
      </p:sp>
      <p:sp>
        <p:nvSpPr>
          <p:cNvPr id="6025" name="Google Shape;6025;p60"/>
          <p:cNvSpPr txBox="1">
            <a:spLocks noGrp="1"/>
          </p:cNvSpPr>
          <p:nvPr>
            <p:ph type="subTitle" idx="4"/>
          </p:nvPr>
        </p:nvSpPr>
        <p:spPr>
          <a:xfrm>
            <a:off x="490250" y="3958700"/>
            <a:ext cx="39246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support for ('frozen', 'produce') underscores the affinity for fresh and frozen goods, enhanced by a lift greater than 1, which could indicate a trend in meal planning or convenience cooking.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26" name="Google Shape;6026;p60"/>
          <p:cNvSpPr txBox="1">
            <a:spLocks noGrp="1"/>
          </p:cNvSpPr>
          <p:nvPr>
            <p:ph type="ctrTitle" idx="3"/>
          </p:nvPr>
        </p:nvSpPr>
        <p:spPr>
          <a:xfrm>
            <a:off x="4580700" y="3626300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Snack Synergy</a:t>
            </a:r>
            <a:endParaRPr/>
          </a:p>
        </p:txBody>
      </p:sp>
      <p:sp>
        <p:nvSpPr>
          <p:cNvPr id="6027" name="Google Shape;6027;p60"/>
          <p:cNvSpPr txBox="1">
            <a:spLocks noGrp="1"/>
          </p:cNvSpPr>
          <p:nvPr>
            <p:ph type="subTitle" idx="4"/>
          </p:nvPr>
        </p:nvSpPr>
        <p:spPr>
          <a:xfrm>
            <a:off x="4656000" y="3889100"/>
            <a:ext cx="4078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'Snacks' are frequently purchased with 'produce' and 'dairy eggs', supported by a high confidence level, especially when starting with 'snacks'. This is further corroborated by a lift of over 1 with 'dairy eggs', suggesting a deliberate decision rather than a coincidence.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28" name="Google Shape;6028;p60"/>
          <p:cNvSpPr txBox="1">
            <a:spLocks noGrp="1"/>
          </p:cNvSpPr>
          <p:nvPr>
            <p:ph type="ctrTitle" idx="2"/>
          </p:nvPr>
        </p:nvSpPr>
        <p:spPr>
          <a:xfrm>
            <a:off x="4569300" y="1864213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Hydration Station Connection</a:t>
            </a:r>
            <a:endParaRPr/>
          </a:p>
        </p:txBody>
      </p:sp>
      <p:sp>
        <p:nvSpPr>
          <p:cNvPr id="6029" name="Google Shape;6029;p60"/>
          <p:cNvSpPr txBox="1">
            <a:spLocks noGrp="1"/>
          </p:cNvSpPr>
          <p:nvPr>
            <p:ph type="subTitle" idx="1"/>
          </p:nvPr>
        </p:nvSpPr>
        <p:spPr>
          <a:xfrm>
            <a:off x="4730450" y="2138000"/>
            <a:ext cx="40038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Beverage Bond: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There's a significant correlation between beverages and both 'dairy eggs' and 'produce', although the support for ('beverages', 'produce') is slightly higher than for ('beverages', 'dairy eggs').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Lift Leverage: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The pairing of 'beverages' with 'dairy eggs' has a lift greater than 1, suggesting that customers are more likely to pick up beverages when they have dairy or eggs in their cart.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4" name="Google Shape;6034;p61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5" name="Google Shape;6035;p61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6036" name="Google Shape;6036;p61"/>
          <p:cNvSpPr txBox="1">
            <a:spLocks noGrp="1"/>
          </p:cNvSpPr>
          <p:nvPr>
            <p:ph type="ctrTitle" idx="3"/>
          </p:nvPr>
        </p:nvSpPr>
        <p:spPr>
          <a:xfrm>
            <a:off x="201100" y="652638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Frequent Department sets</a:t>
            </a:r>
            <a:endParaRPr/>
          </a:p>
        </p:txBody>
      </p:sp>
      <p:grpSp>
        <p:nvGrpSpPr>
          <p:cNvPr id="6037" name="Google Shape;6037;p61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038" name="Google Shape;6038;p61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1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1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1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1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1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1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1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1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1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1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1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1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1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1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1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1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1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61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1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1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1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1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1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1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1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1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1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1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1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1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1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1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1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1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1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1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1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1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1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1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1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1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1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1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1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1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1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1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1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1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1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1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1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1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1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1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1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1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1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1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61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1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1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1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1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1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1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1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1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1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1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1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1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1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1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1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1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1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1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1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1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1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1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1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1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1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1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1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1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1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1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1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1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1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1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1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1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1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1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1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1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1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1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1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1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1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61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1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1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1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1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1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1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1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1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1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1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1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1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1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1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1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1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1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1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1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1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1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1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1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1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1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1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1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1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1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1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1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1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1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1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1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1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1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61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61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1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1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1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1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1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1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1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61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1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1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1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1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1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61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1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1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1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1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1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1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1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1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1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1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1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1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1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61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1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1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1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1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1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1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1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61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1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1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1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1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1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1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61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61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1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1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1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1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1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1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1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1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1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1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1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61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1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1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1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1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1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1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1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1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1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1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1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61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61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1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1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61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1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1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1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1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1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1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1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1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1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1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1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1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1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1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1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1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1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1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1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1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1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1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1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1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1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1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1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1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1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1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1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1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1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1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1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1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1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1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1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1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1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1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1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1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1" name="Google Shape;6301;p61"/>
          <p:cNvSpPr txBox="1">
            <a:spLocks noGrp="1"/>
          </p:cNvSpPr>
          <p:nvPr>
            <p:ph type="ctrTitle" idx="2"/>
          </p:nvPr>
        </p:nvSpPr>
        <p:spPr>
          <a:xfrm>
            <a:off x="4780025" y="708388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Departments by Aggregated Support</a:t>
            </a:r>
            <a:endParaRPr/>
          </a:p>
        </p:txBody>
      </p:sp>
      <p:pic>
        <p:nvPicPr>
          <p:cNvPr id="6302" name="Google Shape;63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100" y="1040825"/>
            <a:ext cx="4330150" cy="227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03" name="Google Shape;63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50" y="1040825"/>
            <a:ext cx="4428350" cy="227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04" name="Google Shape;6304;p61"/>
          <p:cNvSpPr txBox="1"/>
          <p:nvPr/>
        </p:nvSpPr>
        <p:spPr>
          <a:xfrm>
            <a:off x="192750" y="3446100"/>
            <a:ext cx="87585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Dominance in Item Pairs: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"Dairy eggs &amp; produce" and "produce &amp; snacks" top the itemset pairs, revealing a strong tendency for certain departments to be purchased together, highlighting customer preferences for complementary items.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Significance of Produce: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Produce dominates the frequent itemsets and leads in aggregate support, underlining its essential role in consumers' shopping baskets and its potential to boost sales in complementary categories.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Cross-Departmental Influence: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High aggregate support for "dairy eggs," "snacks," and "beverages" points to their fundamental part in shopping habits, with their pairing with produce suggesting opportunities for strategic cross-selling and store layout optimization.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Google Shape;6309;p62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6310" name="Google Shape;6310;p62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11" name="Google Shape;6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2" name="Google Shape;6312;p62"/>
          <p:cNvSpPr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62"/>
          <p:cNvSpPr/>
          <p:nvPr/>
        </p:nvSpPr>
        <p:spPr>
          <a:xfrm>
            <a:off x="3560150" y="1735300"/>
            <a:ext cx="24963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62"/>
          <p:cNvSpPr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62"/>
          <p:cNvSpPr txBox="1"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Streamlined Store Design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Optimize the online shopping experience by featuring 'dairy &amp; eggs', 'produce', and 'beverages' prominently on the homepage or in a top-category list, leveraging their popularity 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316" name="Google Shape;6316;p62"/>
          <p:cNvSpPr txBox="1"/>
          <p:nvPr/>
        </p:nvSpPr>
        <p:spPr>
          <a:xfrm>
            <a:off x="3575075" y="1735300"/>
            <a:ext cx="24963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Promotion and Stock Synergy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Capitalize on the strong associations between 'dairy eggs', 'produce', 'beverages', and 'snacks' by bundling them in promotions, ensuring these high-demand categories are always in supply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17" name="Google Shape;6317;p62"/>
          <p:cNvSpPr txBox="1"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Culinary Campaigns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Craft targeted marketing campaigns featuring meal ideas that pair 'frozen' and 'produce' to reflect and amplify purchasing trends, encouraging the sale of these complementary categories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6318" name="Google Shape;63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6395">
            <a:off x="1926913" y="1115824"/>
            <a:ext cx="528444" cy="52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9" name="Google Shape;63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29450">
            <a:off x="1525834" y="1015564"/>
            <a:ext cx="497344" cy="58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42104">
            <a:off x="1027117" y="859794"/>
            <a:ext cx="644139" cy="6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62"/>
          <p:cNvSpPr/>
          <p:nvPr/>
        </p:nvSpPr>
        <p:spPr>
          <a:xfrm>
            <a:off x="4457058" y="1049743"/>
            <a:ext cx="693600" cy="6036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2" name="Google Shape;632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3678">
            <a:off x="4562550" y="611319"/>
            <a:ext cx="482545" cy="90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3" name="Google Shape;632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78736">
            <a:off x="4586844" y="1251017"/>
            <a:ext cx="587516" cy="3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4" name="Google Shape;632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461954">
            <a:off x="4761576" y="1387040"/>
            <a:ext cx="289035" cy="238741"/>
          </a:xfrm>
          <a:prstGeom prst="rect">
            <a:avLst/>
          </a:prstGeom>
          <a:noFill/>
          <a:ln>
            <a:noFill/>
          </a:ln>
        </p:spPr>
      </p:pic>
      <p:sp>
        <p:nvSpPr>
          <p:cNvPr id="6325" name="Google Shape;6325;p62"/>
          <p:cNvSpPr/>
          <p:nvPr/>
        </p:nvSpPr>
        <p:spPr>
          <a:xfrm>
            <a:off x="7189475" y="1036825"/>
            <a:ext cx="737700" cy="613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6" name="Google Shape;632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0444">
            <a:off x="7316821" y="798221"/>
            <a:ext cx="647532" cy="72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Our Team</a:t>
            </a:r>
            <a:endParaRPr sz="3500"/>
          </a:p>
        </p:txBody>
      </p:sp>
      <p:cxnSp>
        <p:nvCxnSpPr>
          <p:cNvPr id="256" name="Google Shape;256;p46"/>
          <p:cNvCxnSpPr/>
          <p:nvPr/>
        </p:nvCxnSpPr>
        <p:spPr>
          <a:xfrm rot="10800000" flipH="1">
            <a:off x="2928000" y="598800"/>
            <a:ext cx="6161400" cy="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46"/>
          <p:cNvSpPr txBox="1"/>
          <p:nvPr/>
        </p:nvSpPr>
        <p:spPr>
          <a:xfrm>
            <a:off x="92038" y="3200400"/>
            <a:ext cx="1929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6AA84F"/>
                </a:solidFill>
                <a:latin typeface="Oxygen"/>
                <a:ea typeface="Oxygen"/>
                <a:cs typeface="Oxygen"/>
                <a:sym typeface="Oxygen"/>
              </a:rPr>
              <a:t>Barnana Ganguly</a:t>
            </a:r>
            <a:endParaRPr sz="1600" b="1" dirty="0">
              <a:solidFill>
                <a:srgbClr val="6AA84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1903413" y="3200400"/>
            <a:ext cx="18285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AA84F"/>
                </a:solidFill>
                <a:latin typeface="Oxygen"/>
                <a:ea typeface="Oxygen"/>
                <a:cs typeface="Oxygen"/>
                <a:sym typeface="Oxygen"/>
              </a:rPr>
              <a:t>Dinesh Bandaru</a:t>
            </a:r>
            <a:endParaRPr sz="1600" b="1">
              <a:solidFill>
                <a:srgbClr val="6AA84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9" name="Google Shape;259;p46"/>
          <p:cNvSpPr txBox="1"/>
          <p:nvPr/>
        </p:nvSpPr>
        <p:spPr>
          <a:xfrm>
            <a:off x="3607500" y="3200400"/>
            <a:ext cx="1929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AA84F"/>
                </a:solidFill>
                <a:latin typeface="Oxygen"/>
                <a:ea typeface="Oxygen"/>
                <a:cs typeface="Oxygen"/>
                <a:sym typeface="Oxygen"/>
              </a:rPr>
              <a:t>Aditya Kumar</a:t>
            </a:r>
            <a:endParaRPr sz="1600" b="1">
              <a:solidFill>
                <a:srgbClr val="6AA84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0" name="Google Shape;260;p46"/>
          <p:cNvSpPr txBox="1"/>
          <p:nvPr/>
        </p:nvSpPr>
        <p:spPr>
          <a:xfrm>
            <a:off x="5336688" y="3200400"/>
            <a:ext cx="1929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AA84F"/>
                </a:solidFill>
                <a:latin typeface="Oxygen"/>
                <a:ea typeface="Oxygen"/>
                <a:cs typeface="Oxygen"/>
                <a:sym typeface="Oxygen"/>
              </a:rPr>
              <a:t>Mansi Sharma</a:t>
            </a:r>
            <a:endParaRPr sz="1600" b="1">
              <a:solidFill>
                <a:srgbClr val="6AA84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>
            <a:off x="7265688" y="3200400"/>
            <a:ext cx="1711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AA84F"/>
                </a:solidFill>
                <a:latin typeface="Oxygen"/>
                <a:ea typeface="Oxygen"/>
                <a:cs typeface="Oxygen"/>
                <a:sym typeface="Oxygen"/>
              </a:rPr>
              <a:t>Abhijit Anil</a:t>
            </a:r>
            <a:endParaRPr sz="1600" b="1">
              <a:solidFill>
                <a:srgbClr val="6AA84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875"/>
            <a:ext cx="8839200" cy="169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1" name="Google Shape;6331;p63"/>
          <p:cNvSpPr txBox="1">
            <a:spLocks noGrp="1"/>
          </p:cNvSpPr>
          <p:nvPr>
            <p:ph type="title" idx="2"/>
          </p:nvPr>
        </p:nvSpPr>
        <p:spPr>
          <a:xfrm>
            <a:off x="440025" y="1488500"/>
            <a:ext cx="7930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05. Sequence Mining</a:t>
            </a:r>
            <a:endParaRPr/>
          </a:p>
        </p:txBody>
      </p:sp>
      <p:pic>
        <p:nvPicPr>
          <p:cNvPr id="6332" name="Google Shape;63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3" name="Google Shape;63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4" name="Google Shape;63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5" name="Google Shape;633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Google Shape;633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Google Shape;633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8" name="Google Shape;633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3" name="Google Shape;6343;p64"/>
          <p:cNvCxnSpPr>
            <a:cxnSpLocks/>
          </p:cNvCxnSpPr>
          <p:nvPr/>
        </p:nvCxnSpPr>
        <p:spPr>
          <a:xfrm flipV="1">
            <a:off x="4994516" y="336550"/>
            <a:ext cx="4149834" cy="1141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4" name="Google Shape;6344;p64"/>
          <p:cNvSpPr/>
          <p:nvPr/>
        </p:nvSpPr>
        <p:spPr>
          <a:xfrm>
            <a:off x="306650" y="634225"/>
            <a:ext cx="8565600" cy="4388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5" name="Google Shape;6345;p64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Product-Level Sequence Mining</a:t>
            </a:r>
            <a:endParaRPr dirty="0"/>
          </a:p>
        </p:txBody>
      </p:sp>
      <p:sp>
        <p:nvSpPr>
          <p:cNvPr id="6346" name="Google Shape;6346;p64"/>
          <p:cNvSpPr txBox="1">
            <a:spLocks noGrp="1"/>
          </p:cNvSpPr>
          <p:nvPr>
            <p:ph type="ctrTitle" idx="3"/>
          </p:nvPr>
        </p:nvSpPr>
        <p:spPr>
          <a:xfrm>
            <a:off x="306650" y="18618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Organic Uptake and the Banana Phenomenon</a:t>
            </a:r>
            <a:endParaRPr/>
          </a:p>
        </p:txBody>
      </p:sp>
      <p:sp>
        <p:nvSpPr>
          <p:cNvPr id="6347" name="Google Shape;6347;p64"/>
          <p:cNvSpPr txBox="1">
            <a:spLocks noGrp="1"/>
          </p:cNvSpPr>
          <p:nvPr>
            <p:ph type="subTitle" idx="4"/>
          </p:nvPr>
        </p:nvSpPr>
        <p:spPr>
          <a:xfrm>
            <a:off x="446050" y="2161925"/>
            <a:ext cx="3993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customer inclination towards organic produce is unwavering, with bananas, both organic and regular, securing their spot as shopping essentials. 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This duo leads the trend, highlighting a shopper's preference for healthful and versatile fruits.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6348" name="Google Shape;6348;p64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6349" name="Google Shape;6349;p6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6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6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6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6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6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6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6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6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6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6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6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6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6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6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6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6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6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6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6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6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6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6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6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6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6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6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6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6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6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6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6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6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6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6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6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6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6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6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6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6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6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6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6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6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6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6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6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6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6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6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6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6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6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6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6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6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6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6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6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6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6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6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6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6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6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6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2" name="Google Shape;6612;p64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613" name="Google Shape;6613;p6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6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6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6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6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6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6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6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6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6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6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6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6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6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6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6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6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6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6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6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6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6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6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6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6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6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6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6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6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6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6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6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6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6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6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6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6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6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6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6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6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6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6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6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6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6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6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6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6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6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6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6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6" name="Google Shape;6876;p64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877" name="Google Shape;6877;p64"/>
          <p:cNvSpPr txBox="1"/>
          <p:nvPr/>
        </p:nvSpPr>
        <p:spPr>
          <a:xfrm>
            <a:off x="301200" y="963975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xygen Light"/>
                <a:ea typeface="Oxygen Light"/>
                <a:cs typeface="Oxygen Light"/>
                <a:sym typeface="Oxygen Light"/>
              </a:rPr>
              <a:t>We conduct a sequence analysis with the </a:t>
            </a: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PrefixSpan algorithm</a:t>
            </a:r>
            <a:r>
              <a:rPr lang="en" sz="1000">
                <a:latin typeface="Oxygen Light"/>
                <a:ea typeface="Oxygen Light"/>
                <a:cs typeface="Oxygen Light"/>
                <a:sym typeface="Oxygen Light"/>
              </a:rPr>
              <a:t> on order history data to identify frequent product combinations and highlight top recurring sequences.</a:t>
            </a: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878" name="Google Shape;6878;p64"/>
          <p:cNvSpPr txBox="1">
            <a:spLocks noGrp="1"/>
          </p:cNvSpPr>
          <p:nvPr>
            <p:ph type="ctrTitle" idx="3"/>
          </p:nvPr>
        </p:nvSpPr>
        <p:spPr>
          <a:xfrm>
            <a:off x="297750" y="15294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879" name="Google Shape;6879;p64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6880" name="Google Shape;6880;p64"/>
          <p:cNvCxnSpPr/>
          <p:nvPr/>
        </p:nvCxnSpPr>
        <p:spPr>
          <a:xfrm>
            <a:off x="4543325" y="1861875"/>
            <a:ext cx="9000" cy="31605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1" name="Google Shape;6881;p64"/>
          <p:cNvSpPr txBox="1">
            <a:spLocks noGrp="1"/>
          </p:cNvSpPr>
          <p:nvPr>
            <p:ph type="ctrTitle" idx="3"/>
          </p:nvPr>
        </p:nvSpPr>
        <p:spPr>
          <a:xfrm>
            <a:off x="306650" y="3427400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The Avocado Crave and Apple Appeal</a:t>
            </a:r>
            <a:endParaRPr/>
          </a:p>
        </p:txBody>
      </p:sp>
      <p:sp>
        <p:nvSpPr>
          <p:cNvPr id="6882" name="Google Shape;6882;p64"/>
          <p:cNvSpPr txBox="1">
            <a:spLocks noGrp="1"/>
          </p:cNvSpPr>
          <p:nvPr>
            <p:ph type="subTitle" idx="4"/>
          </p:nvPr>
        </p:nvSpPr>
        <p:spPr>
          <a:xfrm>
            <a:off x="515050" y="3801275"/>
            <a:ext cx="39246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organic Hass avocado continues to captivate with its premium quality, while the crispness of apples, particularly the Fuji variety, marks a trend towards fresh, ready-to-consume produce that's both healthful and satisfying.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883" name="Google Shape;6883;p64"/>
          <p:cNvSpPr txBox="1">
            <a:spLocks noGrp="1"/>
          </p:cNvSpPr>
          <p:nvPr>
            <p:ph type="ctrTitle" idx="3"/>
          </p:nvPr>
        </p:nvSpPr>
        <p:spPr>
          <a:xfrm>
            <a:off x="4549200" y="338592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Spinach and Smoothie Movement</a:t>
            </a:r>
            <a:endParaRPr/>
          </a:p>
        </p:txBody>
      </p:sp>
      <p:sp>
        <p:nvSpPr>
          <p:cNvPr id="6884" name="Google Shape;6884;p64"/>
          <p:cNvSpPr txBox="1">
            <a:spLocks noGrp="1"/>
          </p:cNvSpPr>
          <p:nvPr>
            <p:ph type="subTitle" idx="4"/>
          </p:nvPr>
        </p:nvSpPr>
        <p:spPr>
          <a:xfrm>
            <a:off x="4656000" y="3766475"/>
            <a:ext cx="4078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repeated coupling of bananas with organic baby spinach suggests a blend of fast-paced lifestyles and nutritional awareness, with these green smoothie ingredients becoming a staple for consumers aiming for both efficiency and health.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885" name="Google Shape;6885;p64"/>
          <p:cNvSpPr txBox="1">
            <a:spLocks noGrp="1"/>
          </p:cNvSpPr>
          <p:nvPr>
            <p:ph type="ctrTitle" idx="2"/>
          </p:nvPr>
        </p:nvSpPr>
        <p:spPr>
          <a:xfrm>
            <a:off x="4569300" y="1864213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Lemon Lure and Strawberry Synergy</a:t>
            </a:r>
            <a:endParaRPr/>
          </a:p>
        </p:txBody>
      </p:sp>
      <p:sp>
        <p:nvSpPr>
          <p:cNvPr id="6886" name="Google Shape;6886;p64"/>
          <p:cNvSpPr txBox="1">
            <a:spLocks noGrp="1"/>
          </p:cNvSpPr>
          <p:nvPr>
            <p:ph type="subTitle" idx="1"/>
          </p:nvPr>
        </p:nvSpPr>
        <p:spPr>
          <a:xfrm>
            <a:off x="4730450" y="2138000"/>
            <a:ext cx="40038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Lemons light up the list as a zesty kitchen must-have, while organic strawberries emerge as the berry of choice. 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Both find harmony with other healthy favorites, catering to a trend that sees shoppers blend taste and nutrition in one go.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91" name="Google Shape;6891;p65"/>
          <p:cNvCxnSpPr>
            <a:cxnSpLocks/>
          </p:cNvCxnSpPr>
          <p:nvPr/>
        </p:nvCxnSpPr>
        <p:spPr>
          <a:xfrm>
            <a:off x="5026047" y="333737"/>
            <a:ext cx="4117953" cy="9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2" name="Google Shape;6892;p65"/>
          <p:cNvSpPr txBox="1">
            <a:spLocks noGrp="1"/>
          </p:cNvSpPr>
          <p:nvPr>
            <p:ph type="ctrTitle" idx="3"/>
          </p:nvPr>
        </p:nvSpPr>
        <p:spPr>
          <a:xfrm>
            <a:off x="0" y="647875"/>
            <a:ext cx="9144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Frequent Itemsets</a:t>
            </a:r>
            <a:endParaRPr/>
          </a:p>
        </p:txBody>
      </p:sp>
      <p:grpSp>
        <p:nvGrpSpPr>
          <p:cNvPr id="6893" name="Google Shape;6893;p65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894" name="Google Shape;6894;p65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5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5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5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5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5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5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5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5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5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5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65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5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5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5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5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5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5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5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5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5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5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65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5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5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5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65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65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5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5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5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5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5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5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5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5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5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5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5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5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5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5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5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5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5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5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5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5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5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5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5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5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5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5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5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5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5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5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5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5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5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5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5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5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5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5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5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5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5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5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5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5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5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5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5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5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5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5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5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5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5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5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5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5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5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5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5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5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5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5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5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65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65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5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5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5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5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5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5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5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5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5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5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5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5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5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5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5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5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5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5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5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5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5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5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5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5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5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5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5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5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5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5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5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5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5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5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5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5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5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5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5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5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5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5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5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5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5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5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5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5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5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5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5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5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5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5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5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5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5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5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5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5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5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5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5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5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5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5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5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5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5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5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5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5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5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5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5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5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5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5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5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5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5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5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5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5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5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5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5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5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5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5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5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5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5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5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5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5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5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5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5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5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5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5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5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5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5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5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5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5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5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5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5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5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5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5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5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5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5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5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5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5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5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5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5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5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5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5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5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5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5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5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5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5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5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5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5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5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5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5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5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5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5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5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5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5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5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5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5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5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5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5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5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5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5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5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5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5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5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5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5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5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5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5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5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5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7" name="Google Shape;7157;p65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Product-Level Sequence Mining</a:t>
            </a:r>
            <a:endParaRPr dirty="0"/>
          </a:p>
        </p:txBody>
      </p:sp>
      <p:pic>
        <p:nvPicPr>
          <p:cNvPr id="7158" name="Google Shape;71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41" y="929275"/>
            <a:ext cx="6503183" cy="39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9" name="Google Shape;7159;p65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p66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7165" name="Google Shape;7165;p66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66" name="Google Shape;71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7" name="Google Shape;7167;p66"/>
          <p:cNvSpPr/>
          <p:nvPr/>
        </p:nvSpPr>
        <p:spPr>
          <a:xfrm>
            <a:off x="713225" y="1457100"/>
            <a:ext cx="24579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66"/>
          <p:cNvSpPr/>
          <p:nvPr/>
        </p:nvSpPr>
        <p:spPr>
          <a:xfrm>
            <a:off x="3560150" y="1457100"/>
            <a:ext cx="24963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9" name="Google Shape;7169;p66"/>
          <p:cNvSpPr/>
          <p:nvPr/>
        </p:nvSpPr>
        <p:spPr>
          <a:xfrm>
            <a:off x="6358275" y="1457200"/>
            <a:ext cx="24579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0" name="Google Shape;7170;p66"/>
          <p:cNvSpPr txBox="1"/>
          <p:nvPr/>
        </p:nvSpPr>
        <p:spPr>
          <a:xfrm>
            <a:off x="713225" y="1457100"/>
            <a:ext cx="2457900" cy="3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Interactive Smoothie Stations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Implement a feature in your delivery app that allows customers to mix and match ingredients like bananas and spinach to design their own smoothies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Promote engagement by partnering with influencers to kickstart a recipe-sharing campaign exclusively within the app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171" name="Google Shape;7171;p66"/>
          <p:cNvSpPr txBox="1"/>
          <p:nvPr/>
        </p:nvSpPr>
        <p:spPr>
          <a:xfrm>
            <a:off x="3560150" y="1457200"/>
            <a:ext cx="2496300" cy="23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Organic Subscription Boxes with a Twist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Offer a subscription box with top organic pairings and include a "Mystery Pairing" product that complements the box's theme, encouraging customers to try new items and share their experiences online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72" name="Google Shape;7172;p66"/>
          <p:cNvSpPr txBox="1"/>
          <p:nvPr/>
        </p:nvSpPr>
        <p:spPr>
          <a:xfrm>
            <a:off x="6358275" y="1457200"/>
            <a:ext cx="2457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AR Pairing App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Develop an AR app that customers can use in-store to scan products and see suggested pairings or recipes pop up in real-time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173" name="Google Shape;71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81131">
            <a:off x="2287588" y="909263"/>
            <a:ext cx="471351" cy="49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Google Shape;717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59263">
            <a:off x="1911162" y="812591"/>
            <a:ext cx="423210" cy="56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5" name="Google Shape;717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73540">
            <a:off x="1439836" y="674708"/>
            <a:ext cx="548162" cy="6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7176" name="Google Shape;7176;p66"/>
          <p:cNvSpPr/>
          <p:nvPr/>
        </p:nvSpPr>
        <p:spPr>
          <a:xfrm>
            <a:off x="4701444" y="874091"/>
            <a:ext cx="666600" cy="513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7" name="Google Shape;717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66366">
            <a:off x="4804828" y="494418"/>
            <a:ext cx="459906" cy="78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8" name="Google Shape;7178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02151">
            <a:off x="4827389" y="1044103"/>
            <a:ext cx="562399" cy="2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9" name="Google Shape;7179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255596">
            <a:off x="5000837" y="1153207"/>
            <a:ext cx="264508" cy="218482"/>
          </a:xfrm>
          <a:prstGeom prst="rect">
            <a:avLst/>
          </a:prstGeom>
          <a:noFill/>
          <a:ln>
            <a:noFill/>
          </a:ln>
        </p:spPr>
      </p:pic>
      <p:sp>
        <p:nvSpPr>
          <p:cNvPr id="7180" name="Google Shape;7180;p66"/>
          <p:cNvSpPr/>
          <p:nvPr/>
        </p:nvSpPr>
        <p:spPr>
          <a:xfrm>
            <a:off x="7328056" y="863105"/>
            <a:ext cx="709200" cy="5217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1" name="Google Shape;718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14561">
            <a:off x="7451427" y="657736"/>
            <a:ext cx="620544" cy="62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Google Shape;7186;p67"/>
          <p:cNvSpPr txBox="1">
            <a:spLocks noGrp="1"/>
          </p:cNvSpPr>
          <p:nvPr>
            <p:ph type="title" idx="2"/>
          </p:nvPr>
        </p:nvSpPr>
        <p:spPr>
          <a:xfrm>
            <a:off x="528050" y="1439625"/>
            <a:ext cx="8174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06. Collaborative Filtering</a:t>
            </a:r>
            <a:endParaRPr/>
          </a:p>
        </p:txBody>
      </p:sp>
      <p:pic>
        <p:nvPicPr>
          <p:cNvPr id="7187" name="Google Shape;7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8" name="Google Shape;71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9" name="Google Shape;718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0" name="Google Shape;719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1" name="Google Shape;719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2" name="Google Shape;7192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3" name="Google Shape;7193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68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7199" name="Google Shape;7199;p68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00" name="Google Shape;7200;p68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7201" name="Google Shape;7201;p68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8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8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8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8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8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8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8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8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8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8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8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8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8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8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8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8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8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8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8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8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8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8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8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8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8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8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8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8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8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8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8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8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8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8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8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8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8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8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8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8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8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8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8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8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8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8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8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8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8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8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8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8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8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8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8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8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8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8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8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8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8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8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8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8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8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8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8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8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8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8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8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8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8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8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8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8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8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8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8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8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8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8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8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8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8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8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8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8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8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8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8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8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8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8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8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8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8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8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8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8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8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8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8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8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8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8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8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8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8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8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8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8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8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8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8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8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8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8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8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8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8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8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8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8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8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8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8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8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8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8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8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8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8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8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8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8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8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8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8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8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8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8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8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8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8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8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8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8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8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8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8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8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8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8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8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8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8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8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8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8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8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8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8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8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8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8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8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8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8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8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8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8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8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8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8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8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8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8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8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8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8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8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8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8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8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8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8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8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8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8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8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8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8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8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8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8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8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8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8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8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8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8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8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8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8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8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8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8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8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8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8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8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8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8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8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8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8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8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8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8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8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8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8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8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8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8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8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8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8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8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8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8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8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8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8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8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8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8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8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8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8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8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8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8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8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8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8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8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8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8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8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8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8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8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8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8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8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8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8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8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8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8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68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7465" name="Google Shape;7465;p68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8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8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8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8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8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8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8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8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8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8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8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8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8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8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8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8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8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8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8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8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8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8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8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8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8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8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8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8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8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8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8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8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8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8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8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8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8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8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8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8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8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8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8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8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8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8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8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8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8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8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8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8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8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8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8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8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8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8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8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8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8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8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8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8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8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8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8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8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8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8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8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68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8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8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8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8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8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8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8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68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8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8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8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8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8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8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8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8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8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8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8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8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8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8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8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8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8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8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8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8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8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8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68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8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8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8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8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8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8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8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8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68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8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8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8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8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8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8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8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8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8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8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8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8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8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8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8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8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8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8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8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8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8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8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8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8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8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8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8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8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8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8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8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8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8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8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8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8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8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8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8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8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8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68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8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8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8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8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8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8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8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8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8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8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8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8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8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8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8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8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8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8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8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68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68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8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8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68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68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8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8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8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68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8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8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8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68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68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8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8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68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68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8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8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68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68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8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8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8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8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68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68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8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68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68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68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8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8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8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8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8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68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68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8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8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8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8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8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8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68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68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8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68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68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8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8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8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68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68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8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8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68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68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68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8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68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68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68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68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8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68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68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8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8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8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68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8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8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8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68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68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68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8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8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68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68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8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8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8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68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68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8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8" name="Google Shape;7728;p68"/>
          <p:cNvSpPr txBox="1"/>
          <p:nvPr/>
        </p:nvSpPr>
        <p:spPr>
          <a:xfrm>
            <a:off x="185775" y="539500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implement a collaborative filtering recommendation system using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user-product interaction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data. The recommendation is based on the premise that users with similar purchase histories are likely to have similar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729" name="Google Shape;7729;p68"/>
          <p:cNvSpPr txBox="1"/>
          <p:nvPr/>
        </p:nvSpPr>
        <p:spPr>
          <a:xfrm>
            <a:off x="222425" y="1438300"/>
            <a:ext cx="3742500" cy="2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start by creating a user-product interaction matrix from the data.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Each row represents a user, each column represents a product, and the cells contain the count of how often a user has ordered a given product.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This matrix serves as the foundation for identifying user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730" name="Google Shape;7730;p68"/>
          <p:cNvSpPr txBox="1">
            <a:spLocks noGrp="1"/>
          </p:cNvSpPr>
          <p:nvPr>
            <p:ph type="ctrTitle" idx="3"/>
          </p:nvPr>
        </p:nvSpPr>
        <p:spPr>
          <a:xfrm>
            <a:off x="185775" y="1047275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User-Product Interaction Matrix</a:t>
            </a:r>
            <a:endParaRPr/>
          </a:p>
        </p:txBody>
      </p:sp>
      <p:graphicFrame>
        <p:nvGraphicFramePr>
          <p:cNvPr id="7731" name="Google Shape;7731;p68"/>
          <p:cNvGraphicFramePr/>
          <p:nvPr/>
        </p:nvGraphicFramePr>
        <p:xfrm>
          <a:off x="4344925" y="1438288"/>
          <a:ext cx="4518825" cy="1676250"/>
        </p:xfrm>
        <a:graphic>
          <a:graphicData uri="http://schemas.openxmlformats.org/drawingml/2006/table">
            <a:tbl>
              <a:tblPr>
                <a:noFill/>
                <a:tableStyleId>{378B2770-254D-4398-8914-A9BFBDDD5BE5}</a:tableStyleId>
              </a:tblPr>
              <a:tblGrid>
                <a:gridCol w="10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User|Product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b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d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e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g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i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j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k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l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o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32" name="Google Shape;7732;p68"/>
          <p:cNvSpPr txBox="1">
            <a:spLocks noGrp="1"/>
          </p:cNvSpPr>
          <p:nvPr>
            <p:ph type="ctrTitle" idx="3"/>
          </p:nvPr>
        </p:nvSpPr>
        <p:spPr>
          <a:xfrm>
            <a:off x="4733063" y="9813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User-Product Interaction Matrix</a:t>
            </a:r>
            <a:endParaRPr/>
          </a:p>
        </p:txBody>
      </p:sp>
      <p:sp>
        <p:nvSpPr>
          <p:cNvPr id="7733" name="Google Shape;7733;p68"/>
          <p:cNvSpPr txBox="1"/>
          <p:nvPr/>
        </p:nvSpPr>
        <p:spPr>
          <a:xfrm>
            <a:off x="4344888" y="3272525"/>
            <a:ext cx="45189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cell shows the count of how often a user has interacted with a given product.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instance, User 1 has interacted with Product 1 a times, with Product 2 b times, and so on.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This matrix is used to compute the similarities between users and to make product recommendations based on those similarities.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734" name="Google Shape;7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5" name="Google Shape;77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6" name="Google Shape;773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7" name="Google Shape;7737;p68"/>
          <p:cNvCxnSpPr/>
          <p:nvPr/>
        </p:nvCxnSpPr>
        <p:spPr>
          <a:xfrm>
            <a:off x="4021200" y="1047275"/>
            <a:ext cx="27900" cy="41181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p69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7743" name="Google Shape;7743;p69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4" name="Google Shape;7744;p69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7745" name="Google Shape;7745;p69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9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69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69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9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69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69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9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69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69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9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9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9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9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9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9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9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9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9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9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69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69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9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9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69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69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9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9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9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9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9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9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9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9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69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9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9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9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9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69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69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9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69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69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9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69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69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9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9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69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9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69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9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9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69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69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9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9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9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9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9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69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69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9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69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69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9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69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69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9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9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9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9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69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9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9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9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9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69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69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9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9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9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9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69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69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9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9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69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9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9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9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9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69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9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9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9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9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9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9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9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9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69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69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9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9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9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69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9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9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69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69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9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9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69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69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9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69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69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9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69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69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9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69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69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9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9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69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9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9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9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69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9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9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69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9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9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9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69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9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9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9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9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69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69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9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9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9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9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9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9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9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9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69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9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9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9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69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9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9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9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69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9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9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69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69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9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9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9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9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69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9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9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9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9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69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69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9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9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9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9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9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69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69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9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9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69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69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9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69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69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9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69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69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9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9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9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69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69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9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9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9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69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9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9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9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9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9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9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69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9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9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69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9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9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9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69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9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9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9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9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9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69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69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69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9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9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9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69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69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9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9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9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9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9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9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9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9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9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9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69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69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9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9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69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69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9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9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9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9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9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9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9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9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9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69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69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9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9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9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9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9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9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69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8009" name="Google Shape;8009;p69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9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9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9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9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9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69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9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9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9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9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9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9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9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69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9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9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69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69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9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9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9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9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9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9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9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9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9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69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9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9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9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69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69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69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9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9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9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9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9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9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9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9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9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9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9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9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9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9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9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69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69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9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69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9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9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9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69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69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9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9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69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69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9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9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9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9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69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69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9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9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9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9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69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9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69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9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9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9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9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9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9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9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9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69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69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9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9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9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9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69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69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9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9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9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9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69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69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69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9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9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69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9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9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9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9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9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9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69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69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9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9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9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69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9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9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9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9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9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9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9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69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9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9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9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9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9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69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69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9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9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9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69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9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9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9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9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69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69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9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9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9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9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9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9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69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69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9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69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69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69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9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9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9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69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69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69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9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9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69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69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9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9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9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9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9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9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69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69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9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69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69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69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69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69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9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9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9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69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69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9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9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9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9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9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9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69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69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9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9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69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69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9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9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9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9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69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69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9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9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9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9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9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9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69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69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9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9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69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69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9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9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69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69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9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9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9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69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69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9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9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9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9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69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69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9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69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69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9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9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9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9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9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9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69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69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9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9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9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9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9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9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69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69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9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9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9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9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69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69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9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9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9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9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9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69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69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9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9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9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69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69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9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2" name="Google Shape;8272;p69"/>
          <p:cNvSpPr txBox="1"/>
          <p:nvPr/>
        </p:nvSpPr>
        <p:spPr>
          <a:xfrm>
            <a:off x="222425" y="962300"/>
            <a:ext cx="3974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With the interaction matrix in place, we calculate the cosine similarity between users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treat each row (user) in the matrix as a vector in an N-dimensional space (with N being the number of products).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compute the cosine of the angle between every pair of user vectors to determine their similarity.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resulting similarity scores form a new matrix (the similarity matrix) where each entry represents the similarity score between two users.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273" name="Google Shape;8273;p69"/>
          <p:cNvSpPr txBox="1">
            <a:spLocks noGrp="1"/>
          </p:cNvSpPr>
          <p:nvPr>
            <p:ph type="ctrTitle" idx="3"/>
          </p:nvPr>
        </p:nvSpPr>
        <p:spPr>
          <a:xfrm>
            <a:off x="185750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Cosine Similarity</a:t>
            </a:r>
            <a:endParaRPr/>
          </a:p>
        </p:txBody>
      </p:sp>
      <p:pic>
        <p:nvPicPr>
          <p:cNvPr id="8274" name="Google Shape;82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5" name="Google Shape;82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6" name="Google Shape;82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7" name="Google Shape;82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150" y="806324"/>
            <a:ext cx="4124400" cy="27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8278" name="Google Shape;8278;p69"/>
          <p:cNvSpPr txBox="1">
            <a:spLocks noGrp="1"/>
          </p:cNvSpPr>
          <p:nvPr>
            <p:ph type="ctrTitle" idx="3"/>
          </p:nvPr>
        </p:nvSpPr>
        <p:spPr>
          <a:xfrm>
            <a:off x="4784088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Cosine Similarity chart</a:t>
            </a:r>
            <a:endParaRPr/>
          </a:p>
        </p:txBody>
      </p:sp>
      <p:sp>
        <p:nvSpPr>
          <p:cNvPr id="8279" name="Google Shape;8279;p69"/>
          <p:cNvSpPr txBox="1"/>
          <p:nvPr/>
        </p:nvSpPr>
        <p:spPr>
          <a:xfrm>
            <a:off x="4593150" y="3655550"/>
            <a:ext cx="44553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Note that a cosine similarity score of 1 would mean the vectors are identical in orientation, indicating very similar preferences, while a score of 0 would mean the vectors are orthogonal, indicating completely dissimilar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280" name="Google Shape;8280;p69"/>
          <p:cNvCxnSpPr/>
          <p:nvPr/>
        </p:nvCxnSpPr>
        <p:spPr>
          <a:xfrm>
            <a:off x="4261975" y="568250"/>
            <a:ext cx="14700" cy="45897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p70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8286" name="Google Shape;8286;p70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87" name="Google Shape;8287;p70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8288" name="Google Shape;8288;p7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7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7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7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7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7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7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7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7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7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1" name="Google Shape;8551;p70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8552" name="Google Shape;8552;p7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7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7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7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7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7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7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7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7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7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7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7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7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7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7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7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7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7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7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7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7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7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7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7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7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7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7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7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7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7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7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7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7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7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7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7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7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7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7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7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7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7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7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7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7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7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7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7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7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7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7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7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7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7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7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7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7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7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7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7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7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7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7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7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7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7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7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7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7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7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7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7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7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7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7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7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7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7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7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7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7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7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7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7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7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7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7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7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7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7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7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7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7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7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7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7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7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7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7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7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7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7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7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7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7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7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7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7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7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7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7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7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7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7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7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7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7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7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7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7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7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7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7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7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7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7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7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7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7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7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7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7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7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7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7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7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7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7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7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7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7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7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7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7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7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7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7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7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7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7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7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7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7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7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7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7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7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7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7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7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7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7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7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7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7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7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7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7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7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7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7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7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7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7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7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7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7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7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7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7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7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7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7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7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7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7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7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7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7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7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7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7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7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7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7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7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7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7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7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7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7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7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7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7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7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7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7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7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5" name="Google Shape;8815;p70"/>
          <p:cNvSpPr txBox="1"/>
          <p:nvPr/>
        </p:nvSpPr>
        <p:spPr>
          <a:xfrm>
            <a:off x="222425" y="941637"/>
            <a:ext cx="3974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system inputs the user ID of the user for whom we want to generate recommendations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Identifies users with the highest similarity scores to the target user from the similarity matrix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Computes product scores by aggregating similar users' interactions, weighted by their similarity to the target user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Omits products the target user has already purchased or frequently interacted with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Ranks products by their aggregated scores and selects the top N for recommendation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16" name="Google Shape;8816;p70"/>
          <p:cNvSpPr txBox="1">
            <a:spLocks noGrp="1"/>
          </p:cNvSpPr>
          <p:nvPr>
            <p:ph type="ctrTitle" idx="3"/>
          </p:nvPr>
        </p:nvSpPr>
        <p:spPr>
          <a:xfrm>
            <a:off x="185750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Recommend Products</a:t>
            </a:r>
            <a:endParaRPr/>
          </a:p>
        </p:txBody>
      </p:sp>
      <p:pic>
        <p:nvPicPr>
          <p:cNvPr id="8817" name="Google Shape;88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8" name="Google Shape;88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9" name="Google Shape;881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0" name="Google Shape;8820;p70"/>
          <p:cNvSpPr txBox="1">
            <a:spLocks noGrp="1"/>
          </p:cNvSpPr>
          <p:nvPr>
            <p:ph type="ctrTitle" idx="3"/>
          </p:nvPr>
        </p:nvSpPr>
        <p:spPr>
          <a:xfrm>
            <a:off x="6774675" y="539500"/>
            <a:ext cx="229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a Sample User:</a:t>
            </a:r>
            <a:endParaRPr/>
          </a:p>
        </p:txBody>
      </p:sp>
      <p:cxnSp>
        <p:nvCxnSpPr>
          <p:cNvPr id="8821" name="Google Shape;8821;p70"/>
          <p:cNvCxnSpPr/>
          <p:nvPr/>
        </p:nvCxnSpPr>
        <p:spPr>
          <a:xfrm>
            <a:off x="4261975" y="568250"/>
            <a:ext cx="14700" cy="45897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2" name="Google Shape;8822;p70"/>
          <p:cNvSpPr txBox="1"/>
          <p:nvPr/>
        </p:nvSpPr>
        <p:spPr>
          <a:xfrm>
            <a:off x="4807775" y="1023988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Input User ID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3" name="Google Shape;8823;p70"/>
          <p:cNvSpPr/>
          <p:nvPr/>
        </p:nvSpPr>
        <p:spPr>
          <a:xfrm>
            <a:off x="5339675" y="144422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24" name="Google Shape;8824;p70"/>
          <p:cNvSpPr txBox="1"/>
          <p:nvPr/>
        </p:nvSpPr>
        <p:spPr>
          <a:xfrm>
            <a:off x="4807775" y="1722375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User Interaction Matrix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5" name="Google Shape;8825;p70"/>
          <p:cNvSpPr txBox="1"/>
          <p:nvPr/>
        </p:nvSpPr>
        <p:spPr>
          <a:xfrm>
            <a:off x="4807775" y="241846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Cosine Similarity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6" name="Google Shape;8826;p70"/>
          <p:cNvSpPr txBox="1"/>
          <p:nvPr/>
        </p:nvSpPr>
        <p:spPr>
          <a:xfrm>
            <a:off x="4807775" y="310891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Identify Similar Users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7" name="Google Shape;8827;p70"/>
          <p:cNvSpPr txBox="1"/>
          <p:nvPr/>
        </p:nvSpPr>
        <p:spPr>
          <a:xfrm>
            <a:off x="4807775" y="380146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Compute Product Scores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8" name="Google Shape;8828;p70"/>
          <p:cNvSpPr txBox="1"/>
          <p:nvPr/>
        </p:nvSpPr>
        <p:spPr>
          <a:xfrm>
            <a:off x="4807775" y="449681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Recommend top N products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9" name="Google Shape;8829;p70"/>
          <p:cNvSpPr/>
          <p:nvPr/>
        </p:nvSpPr>
        <p:spPr>
          <a:xfrm>
            <a:off x="5339675" y="214032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0" name="Google Shape;8830;p70"/>
          <p:cNvSpPr/>
          <p:nvPr/>
        </p:nvSpPr>
        <p:spPr>
          <a:xfrm>
            <a:off x="5339675" y="283077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1" name="Google Shape;8831;p70"/>
          <p:cNvSpPr/>
          <p:nvPr/>
        </p:nvSpPr>
        <p:spPr>
          <a:xfrm>
            <a:off x="5339675" y="3526147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2" name="Google Shape;8832;p70"/>
          <p:cNvSpPr/>
          <p:nvPr/>
        </p:nvSpPr>
        <p:spPr>
          <a:xfrm>
            <a:off x="5339675" y="4219059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3" name="Google Shape;8833;p70"/>
          <p:cNvSpPr txBox="1"/>
          <p:nvPr/>
        </p:nvSpPr>
        <p:spPr>
          <a:xfrm>
            <a:off x="7235875" y="1482638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User ID 186444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34" name="Google Shape;8834;p70"/>
          <p:cNvSpPr/>
          <p:nvPr/>
        </p:nvSpPr>
        <p:spPr>
          <a:xfrm>
            <a:off x="7705425" y="2077750"/>
            <a:ext cx="434100" cy="72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5" name="Google Shape;8835;p70"/>
          <p:cNvSpPr txBox="1"/>
          <p:nvPr/>
        </p:nvSpPr>
        <p:spPr>
          <a:xfrm>
            <a:off x="6968025" y="3008875"/>
            <a:ext cx="1908900" cy="1464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Top 5 Recommended Products: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</a:b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Bag of Organic Bananas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Limes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Whole Milk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Garlic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Yellow Onion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8836" name="Google Shape;8836;p70"/>
          <p:cNvCxnSpPr/>
          <p:nvPr/>
        </p:nvCxnSpPr>
        <p:spPr>
          <a:xfrm>
            <a:off x="6578725" y="393400"/>
            <a:ext cx="20700" cy="47646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7" name="Google Shape;8837;p70"/>
          <p:cNvSpPr txBox="1">
            <a:spLocks noGrp="1"/>
          </p:cNvSpPr>
          <p:nvPr>
            <p:ph type="ctrTitle" idx="3"/>
          </p:nvPr>
        </p:nvSpPr>
        <p:spPr>
          <a:xfrm>
            <a:off x="4242850" y="568250"/>
            <a:ext cx="229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Recommender System: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2" name="Google Shape;8842;p71"/>
          <p:cNvSpPr txBox="1">
            <a:spLocks noGrp="1"/>
          </p:cNvSpPr>
          <p:nvPr>
            <p:ph type="title" idx="2"/>
          </p:nvPr>
        </p:nvSpPr>
        <p:spPr>
          <a:xfrm>
            <a:off x="440550" y="1459175"/>
            <a:ext cx="82629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07. Customer Segmentation</a:t>
            </a:r>
            <a:endParaRPr/>
          </a:p>
        </p:txBody>
      </p:sp>
      <p:pic>
        <p:nvPicPr>
          <p:cNvPr id="8843" name="Google Shape;88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4" name="Google Shape;88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5" name="Google Shape;884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6" name="Google Shape;884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7" name="Google Shape;884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8" name="Google Shape;884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9" name="Google Shape;8849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4" name="Google Shape;88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91162">
            <a:off x="7969373" y="2912437"/>
            <a:ext cx="1243305" cy="196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855" name="Google Shape;8855;p72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Clustering</a:t>
            </a:r>
            <a:endParaRPr/>
          </a:p>
        </p:txBody>
      </p:sp>
      <p:cxnSp>
        <p:nvCxnSpPr>
          <p:cNvPr id="8856" name="Google Shape;8856;p72"/>
          <p:cNvCxnSpPr/>
          <p:nvPr/>
        </p:nvCxnSpPr>
        <p:spPr>
          <a:xfrm rot="10800000" flipH="1">
            <a:off x="2667325" y="322675"/>
            <a:ext cx="6517200" cy="39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7" name="Google Shape;8857;p72"/>
          <p:cNvSpPr txBox="1"/>
          <p:nvPr/>
        </p:nvSpPr>
        <p:spPr>
          <a:xfrm>
            <a:off x="336825" y="692950"/>
            <a:ext cx="8565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K-Means Clustering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analysis reveals distinct patterns among user segments, providing valuable insights for distinct marketing strategies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58" name="Google Shape;8858;p72"/>
          <p:cNvSpPr txBox="1">
            <a:spLocks noGrp="1"/>
          </p:cNvSpPr>
          <p:nvPr>
            <p:ph type="ctrTitle" idx="3"/>
          </p:nvPr>
        </p:nvSpPr>
        <p:spPr>
          <a:xfrm>
            <a:off x="196450" y="11918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User Features Dataframe</a:t>
            </a:r>
            <a:endParaRPr/>
          </a:p>
        </p:txBody>
      </p:sp>
      <p:sp>
        <p:nvSpPr>
          <p:cNvPr id="8859" name="Google Shape;8859;p72"/>
          <p:cNvSpPr txBox="1"/>
          <p:nvPr/>
        </p:nvSpPr>
        <p:spPr>
          <a:xfrm>
            <a:off x="336825" y="1567500"/>
            <a:ext cx="34404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Aggregating user data, including number of orders, average order hour of the day, average order gap, and product aisle preferences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have a total of 139 features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the absence of demographic data, our aim is to utilize product aisle selections as a means to segment the user base.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60" name="Google Shape;8860;p72"/>
          <p:cNvSpPr txBox="1">
            <a:spLocks noGrp="1"/>
          </p:cNvSpPr>
          <p:nvPr>
            <p:ph type="ctrTitle" idx="3"/>
          </p:nvPr>
        </p:nvSpPr>
        <p:spPr>
          <a:xfrm>
            <a:off x="185775" y="307315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Clustering using K-Means</a:t>
            </a:r>
            <a:endParaRPr/>
          </a:p>
        </p:txBody>
      </p:sp>
      <p:sp>
        <p:nvSpPr>
          <p:cNvPr id="8861" name="Google Shape;8861;p72"/>
          <p:cNvSpPr txBox="1"/>
          <p:nvPr/>
        </p:nvSpPr>
        <p:spPr>
          <a:xfrm>
            <a:off x="336825" y="3405550"/>
            <a:ext cx="34404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Utilizing K Means clustering to categorize users based on recency, frequency and their distinct aisle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iterated from 2-11 clusters and found that </a:t>
            </a:r>
            <a:r>
              <a:rPr lang="en" sz="10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k=4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was the optimum cluster size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graphicFrame>
        <p:nvGraphicFramePr>
          <p:cNvPr id="8862" name="Google Shape;8862;p72"/>
          <p:cNvGraphicFramePr/>
          <p:nvPr/>
        </p:nvGraphicFramePr>
        <p:xfrm>
          <a:off x="4104275" y="1191825"/>
          <a:ext cx="4647125" cy="1158150"/>
        </p:xfrm>
        <a:graphic>
          <a:graphicData uri="http://schemas.openxmlformats.org/drawingml/2006/table">
            <a:tbl>
              <a:tblPr>
                <a:noFill/>
                <a:tableStyleId>{378B2770-254D-4398-8914-A9BFBDDD5BE5}</a:tableStyleId>
              </a:tblPr>
              <a:tblGrid>
                <a:gridCol w="6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Total orders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AOG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Aisle Breads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Aisle Chocolates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17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6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…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10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—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863" name="Google Shape;88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200" y="2592475"/>
            <a:ext cx="3679440" cy="22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4" name="Google Shape;8864;p72"/>
          <p:cNvSpPr/>
          <p:nvPr/>
        </p:nvSpPr>
        <p:spPr>
          <a:xfrm>
            <a:off x="5193850" y="3630700"/>
            <a:ext cx="216900" cy="22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cxnSp>
        <p:nvCxnSpPr>
          <p:cNvPr id="8865" name="Google Shape;8865;p72"/>
          <p:cNvCxnSpPr/>
          <p:nvPr/>
        </p:nvCxnSpPr>
        <p:spPr>
          <a:xfrm flipH="1">
            <a:off x="3939100" y="1050575"/>
            <a:ext cx="600" cy="40788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6" name="Google Shape;8866;p72"/>
          <p:cNvSpPr/>
          <p:nvPr/>
        </p:nvSpPr>
        <p:spPr>
          <a:xfrm>
            <a:off x="0" y="606300"/>
            <a:ext cx="9144000" cy="4555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/>
          <p:nvPr/>
        </p:nvSpPr>
        <p:spPr>
          <a:xfrm>
            <a:off x="1796750" y="1270524"/>
            <a:ext cx="6330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 and Objective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and Sampling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Exploratory Data Analysis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Association Rule Mining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lphaL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Product Level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lphaL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Department Level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Sequential Mining - Product Level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Recommendation System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Customer Segmentation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Outlook: Summary of Recommendations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 dirty="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Appendix</a:t>
            </a:r>
            <a:endParaRPr sz="1600" dirty="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3</a:t>
            </a:fld>
            <a:endParaRPr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ctrTitle"/>
          </p:nvPr>
        </p:nvSpPr>
        <p:spPr>
          <a:xfrm>
            <a:off x="615225" y="327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Agenda</a:t>
            </a:r>
            <a:endParaRPr sz="3500"/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50" y="4464999"/>
            <a:ext cx="998775" cy="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52449">
            <a:off x="7466697" y="3594903"/>
            <a:ext cx="1519806" cy="154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0508">
            <a:off x="7915724" y="2622560"/>
            <a:ext cx="1247580" cy="1224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47"/>
          <p:cNvCxnSpPr/>
          <p:nvPr/>
        </p:nvCxnSpPr>
        <p:spPr>
          <a:xfrm rot="10800000" flipH="1">
            <a:off x="2916975" y="624601"/>
            <a:ext cx="6267600" cy="12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4" name="Google Shape;27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63664">
            <a:off x="146203" y="1166061"/>
            <a:ext cx="1649503" cy="3463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47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276" name="Google Shape;276;p4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7"/>
          <p:cNvGrpSpPr/>
          <p:nvPr/>
        </p:nvGrpSpPr>
        <p:grpSpPr>
          <a:xfrm>
            <a:off x="8802050" y="4890113"/>
            <a:ext cx="382525" cy="253375"/>
            <a:chOff x="5817700" y="5325925"/>
            <a:chExt cx="382525" cy="253375"/>
          </a:xfrm>
        </p:grpSpPr>
        <p:sp>
          <p:nvSpPr>
            <p:cNvPr id="540" name="Google Shape;540;p4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1" name="Google Shape;8871;p73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Cluster Insights</a:t>
            </a:r>
            <a:endParaRPr/>
          </a:p>
        </p:txBody>
      </p:sp>
      <p:cxnSp>
        <p:nvCxnSpPr>
          <p:cNvPr id="8872" name="Google Shape;8872;p73"/>
          <p:cNvCxnSpPr/>
          <p:nvPr/>
        </p:nvCxnSpPr>
        <p:spPr>
          <a:xfrm rot="10800000" flipH="1">
            <a:off x="2667325" y="322675"/>
            <a:ext cx="6517200" cy="39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3" name="Google Shape;8873;p73"/>
          <p:cNvSpPr/>
          <p:nvPr/>
        </p:nvSpPr>
        <p:spPr>
          <a:xfrm>
            <a:off x="350400" y="3171725"/>
            <a:ext cx="34908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26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11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Young working professionals who frequently purchase a significant amount of instant meals, seeking to cut down on cooking time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74" name="Google Shape;8874;p73"/>
          <p:cNvSpPr/>
          <p:nvPr/>
        </p:nvSpPr>
        <p:spPr>
          <a:xfrm>
            <a:off x="350400" y="887100"/>
            <a:ext cx="34908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64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6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The cluster exhibits extensive purchasing behavior across various categories, indicating that its members are likely to be either larger families or bulk purchasers</a:t>
            </a:r>
            <a:endParaRPr sz="1200" b="1"/>
          </a:p>
        </p:txBody>
      </p:sp>
      <p:sp>
        <p:nvSpPr>
          <p:cNvPr id="8875" name="Google Shape;8875;p73"/>
          <p:cNvSpPr/>
          <p:nvPr/>
        </p:nvSpPr>
        <p:spPr>
          <a:xfrm>
            <a:off x="4573400" y="3171800"/>
            <a:ext cx="39735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9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14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These individuals, who are bachelors, often purchase large quantities of items for parties. Their buying is infrequent and usually involves alcohol and crisps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76" name="Google Shape;8876;p73"/>
          <p:cNvSpPr/>
          <p:nvPr/>
        </p:nvSpPr>
        <p:spPr>
          <a:xfrm>
            <a:off x="4573500" y="887400"/>
            <a:ext cx="39734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47 </a:t>
            </a:r>
            <a:endParaRPr dirty="0"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Oxygen"/>
                <a:ea typeface="Oxygen"/>
                <a:cs typeface="Oxygen"/>
                <a:sym typeface="Oxygen"/>
              </a:rPr>
              <a:t>Members of this cluster, who may be health-conscious individuals or families, exhibit less frequent shopping patterns than those observed in Cluster 1. This may be a result of having smaller households or differing consumption rates</a:t>
            </a:r>
            <a:endParaRPr sz="1200" b="1" dirty="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877" name="Google Shape;8877;p73"/>
          <p:cNvCxnSpPr>
            <a:cxnSpLocks/>
            <a:endCxn id="8876" idx="1"/>
          </p:cNvCxnSpPr>
          <p:nvPr/>
        </p:nvCxnSpPr>
        <p:spPr>
          <a:xfrm flipV="1">
            <a:off x="3852000" y="1665900"/>
            <a:ext cx="721500" cy="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8" name="Google Shape;8878;p73"/>
          <p:cNvCxnSpPr>
            <a:cxnSpLocks/>
            <a:stCxn id="8874" idx="2"/>
            <a:endCxn id="8873" idx="0"/>
          </p:cNvCxnSpPr>
          <p:nvPr/>
        </p:nvCxnSpPr>
        <p:spPr>
          <a:xfrm>
            <a:off x="2095800" y="2444100"/>
            <a:ext cx="0" cy="72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9" name="Google Shape;8879;p73"/>
          <p:cNvCxnSpPr>
            <a:stCxn id="8873" idx="3"/>
            <a:endCxn id="8875" idx="1"/>
          </p:cNvCxnSpPr>
          <p:nvPr/>
        </p:nvCxnSpPr>
        <p:spPr>
          <a:xfrm>
            <a:off x="3841200" y="3950225"/>
            <a:ext cx="73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0" name="Google Shape;8880;p73"/>
          <p:cNvCxnSpPr>
            <a:cxnSpLocks/>
            <a:stCxn id="8875" idx="0"/>
            <a:endCxn id="8876" idx="2"/>
          </p:cNvCxnSpPr>
          <p:nvPr/>
        </p:nvCxnSpPr>
        <p:spPr>
          <a:xfrm flipV="1">
            <a:off x="6560150" y="2444400"/>
            <a:ext cx="50" cy="72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1" name="Google Shape;8881;p73"/>
          <p:cNvSpPr/>
          <p:nvPr/>
        </p:nvSpPr>
        <p:spPr>
          <a:xfrm>
            <a:off x="111875" y="606300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  <a:endParaRPr sz="3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82" name="Google Shape;8882;p73"/>
          <p:cNvSpPr/>
          <p:nvPr/>
        </p:nvSpPr>
        <p:spPr>
          <a:xfrm>
            <a:off x="111875" y="4479925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  <a:endParaRPr/>
          </a:p>
        </p:txBody>
      </p:sp>
      <p:sp>
        <p:nvSpPr>
          <p:cNvPr id="8883" name="Google Shape;8883;p73"/>
          <p:cNvSpPr/>
          <p:nvPr/>
        </p:nvSpPr>
        <p:spPr>
          <a:xfrm>
            <a:off x="8196075" y="606300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  <a:endParaRPr/>
          </a:p>
        </p:txBody>
      </p:sp>
      <p:sp>
        <p:nvSpPr>
          <p:cNvPr id="8884" name="Google Shape;8884;p73"/>
          <p:cNvSpPr/>
          <p:nvPr/>
        </p:nvSpPr>
        <p:spPr>
          <a:xfrm>
            <a:off x="8196075" y="4479925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  <a:endParaRPr/>
          </a:p>
        </p:txBody>
      </p:sp>
      <p:sp>
        <p:nvSpPr>
          <p:cNvPr id="8885" name="Google Shape;8885;p73"/>
          <p:cNvSpPr txBox="1"/>
          <p:nvPr/>
        </p:nvSpPr>
        <p:spPr>
          <a:xfrm>
            <a:off x="2912050" y="2444100"/>
            <a:ext cx="2590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Fresh fruits, fresh vegetables, packaged vegetables, yogurt, packaged cheese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0" name="Google Shape;8890;p74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8891" name="Google Shape;8891;p74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92" name="Google Shape;88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93" name="Google Shape;8893;p74"/>
          <p:cNvSpPr/>
          <p:nvPr/>
        </p:nvSpPr>
        <p:spPr>
          <a:xfrm>
            <a:off x="713225" y="1455500"/>
            <a:ext cx="24579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4" name="Google Shape;8894;p74"/>
          <p:cNvSpPr/>
          <p:nvPr/>
        </p:nvSpPr>
        <p:spPr>
          <a:xfrm>
            <a:off x="3560150" y="1455400"/>
            <a:ext cx="24963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5" name="Google Shape;8895;p74"/>
          <p:cNvSpPr/>
          <p:nvPr/>
        </p:nvSpPr>
        <p:spPr>
          <a:xfrm>
            <a:off x="6358275" y="1455500"/>
            <a:ext cx="24579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6" name="Google Shape;8896;p74"/>
          <p:cNvSpPr txBox="1"/>
          <p:nvPr/>
        </p:nvSpPr>
        <p:spPr>
          <a:xfrm>
            <a:off x="713225" y="1534600"/>
            <a:ext cx="2457900" cy="25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Segment-Specific Engagement Campaigns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Craft specialized marketing campaigns: health-themed for Cluster 1, bulk-buy deals for Cluster 2, convenience-focused for Cluster 3, and party-pack promos for Cluster 4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97" name="Google Shape;8897;p74"/>
          <p:cNvSpPr txBox="1"/>
          <p:nvPr/>
        </p:nvSpPr>
        <p:spPr>
          <a:xfrm>
            <a:off x="3575075" y="1534600"/>
            <a:ext cx="24963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Strategic Product Positioning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Place the most frequently purchased items by each cluster in prominent locations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Time  promotions according to the average order gap identified for each cluster to increase the likelihood of purchase during their decision-making window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98" name="Google Shape;8898;p74"/>
          <p:cNvSpPr txBox="1"/>
          <p:nvPr/>
        </p:nvSpPr>
        <p:spPr>
          <a:xfrm>
            <a:off x="6358275" y="1534600"/>
            <a:ext cx="2457900" cy="27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Cluster-Centric Rewards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a loyalty program with benefits attuned to each cluster: health incentives for Cluster 1, bulk purchase points for Cluster 2, express delivery for Cluster 3, and event-specific discounts for Cluster 4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899" name="Google Shape;88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15685">
            <a:off x="1996806" y="929654"/>
            <a:ext cx="456368" cy="49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0" name="Google Shape;890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5543">
            <a:off x="1619289" y="831111"/>
            <a:ext cx="392795" cy="57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1" name="Google Shape;890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01241">
            <a:off x="1143447" y="698781"/>
            <a:ext cx="508802" cy="6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8902" name="Google Shape;8902;p74"/>
          <p:cNvSpPr/>
          <p:nvPr/>
        </p:nvSpPr>
        <p:spPr>
          <a:xfrm>
            <a:off x="4451065" y="914717"/>
            <a:ext cx="681600" cy="476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03" name="Google Shape;890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89237">
            <a:off x="4558012" y="556413"/>
            <a:ext cx="467435" cy="74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4" name="Google Shape;8904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7481">
            <a:off x="4580548" y="1071373"/>
            <a:ext cx="573226" cy="24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5" name="Google Shape;890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096718">
            <a:off x="4761549" y="1167027"/>
            <a:ext cx="261309" cy="215839"/>
          </a:xfrm>
          <a:prstGeom prst="rect">
            <a:avLst/>
          </a:prstGeom>
          <a:noFill/>
          <a:ln>
            <a:noFill/>
          </a:ln>
        </p:spPr>
      </p:pic>
      <p:sp>
        <p:nvSpPr>
          <p:cNvPr id="8906" name="Google Shape;8906;p74"/>
          <p:cNvSpPr/>
          <p:nvPr/>
        </p:nvSpPr>
        <p:spPr>
          <a:xfrm>
            <a:off x="7135430" y="904527"/>
            <a:ext cx="724800" cy="4839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07" name="Google Shape;8907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67633">
            <a:off x="7262136" y="711807"/>
            <a:ext cx="632945" cy="58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2" name="Google Shape;8912;p75"/>
          <p:cNvSpPr txBox="1">
            <a:spLocks noGrp="1"/>
          </p:cNvSpPr>
          <p:nvPr>
            <p:ph type="title" idx="2"/>
          </p:nvPr>
        </p:nvSpPr>
        <p:spPr>
          <a:xfrm>
            <a:off x="386850" y="1635150"/>
            <a:ext cx="83703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08. Final Recommendations</a:t>
            </a:r>
            <a:endParaRPr/>
          </a:p>
        </p:txBody>
      </p:sp>
      <p:pic>
        <p:nvPicPr>
          <p:cNvPr id="8913" name="Google Shape;89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4" name="Google Shape;89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5" name="Google Shape;891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6" name="Google Shape;891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7" name="Google Shape;891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8" name="Google Shape;891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9" name="Google Shape;891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4" name="Google Shape;8924;p76"/>
          <p:cNvSpPr txBox="1">
            <a:spLocks noGrp="1"/>
          </p:cNvSpPr>
          <p:nvPr>
            <p:ph type="ctrTitle"/>
          </p:nvPr>
        </p:nvSpPr>
        <p:spPr>
          <a:xfrm>
            <a:off x="91300" y="51850"/>
            <a:ext cx="7822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Organic Outlook: Summary of Recommendations</a:t>
            </a:r>
            <a:endParaRPr/>
          </a:p>
        </p:txBody>
      </p:sp>
      <p:cxnSp>
        <p:nvCxnSpPr>
          <p:cNvPr id="8925" name="Google Shape;8925;p76"/>
          <p:cNvCxnSpPr/>
          <p:nvPr/>
        </p:nvCxnSpPr>
        <p:spPr>
          <a:xfrm rot="10800000" flipH="1">
            <a:off x="7189800" y="381050"/>
            <a:ext cx="19542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6" name="Google Shape;8926;p76"/>
          <p:cNvSpPr txBox="1">
            <a:spLocks noGrp="1"/>
          </p:cNvSpPr>
          <p:nvPr>
            <p:ph type="ctrTitle" idx="3"/>
          </p:nvPr>
        </p:nvSpPr>
        <p:spPr>
          <a:xfrm>
            <a:off x="381150" y="1793050"/>
            <a:ext cx="83817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Strategic Recap:</a:t>
            </a:r>
            <a:endParaRPr sz="1600"/>
          </a:p>
        </p:txBody>
      </p:sp>
      <p:sp>
        <p:nvSpPr>
          <p:cNvPr id="8927" name="Google Shape;8927;p76"/>
          <p:cNvSpPr txBox="1">
            <a:spLocks noGrp="1"/>
          </p:cNvSpPr>
          <p:nvPr>
            <p:ph type="subTitle" idx="6"/>
          </p:nvPr>
        </p:nvSpPr>
        <p:spPr>
          <a:xfrm>
            <a:off x="1380375" y="911950"/>
            <a:ext cx="73098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Instacart dataset reveals a clear trend: a shift toward healthful living with a strong preference for fresh and organic produce, reflecting a broader cultural move towards wellness and sustainability.</a:t>
            </a:r>
            <a:endParaRPr sz="1200"/>
          </a:p>
        </p:txBody>
      </p:sp>
      <p:sp>
        <p:nvSpPr>
          <p:cNvPr id="8928" name="Google Shape;8928;p76"/>
          <p:cNvSpPr/>
          <p:nvPr/>
        </p:nvSpPr>
        <p:spPr>
          <a:xfrm>
            <a:off x="438369" y="754600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9" name="Google Shape;8929;p76"/>
          <p:cNvGrpSpPr/>
          <p:nvPr/>
        </p:nvGrpSpPr>
        <p:grpSpPr>
          <a:xfrm>
            <a:off x="698968" y="1016349"/>
            <a:ext cx="420811" cy="418507"/>
            <a:chOff x="-5971525" y="3273750"/>
            <a:chExt cx="292250" cy="290650"/>
          </a:xfrm>
        </p:grpSpPr>
        <p:sp>
          <p:nvSpPr>
            <p:cNvPr id="8930" name="Google Shape;8930;p76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76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32" name="Google Shape;8932;p76"/>
          <p:cNvCxnSpPr/>
          <p:nvPr/>
        </p:nvCxnSpPr>
        <p:spPr>
          <a:xfrm rot="10800000" flipH="1">
            <a:off x="438375" y="1678350"/>
            <a:ext cx="8511000" cy="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3" name="Google Shape;8933;p76"/>
          <p:cNvSpPr txBox="1">
            <a:spLocks noGrp="1"/>
          </p:cNvSpPr>
          <p:nvPr>
            <p:ph type="subTitle" idx="6"/>
          </p:nvPr>
        </p:nvSpPr>
        <p:spPr>
          <a:xfrm>
            <a:off x="438450" y="2125950"/>
            <a:ext cx="8511000" cy="31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Organic Harmony &amp; Personalized Promotions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lang="en" sz="1200"/>
              <a:t> Develop 'Organic Harmony' zones for organic products, bundled with 'Eco-Bundle' discounts. Launch targeted campaigns: health-centric for organic shoppers, bulk savings, convenience services, and festive party-packs for other customer clusters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Green Rewards &amp; Cluster-Specific Incentives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 </a:t>
            </a:r>
            <a:r>
              <a:rPr lang="en" sz="1200"/>
              <a:t>Roll out the 'Green Rewards' loyalty program, offering incentives for organic purchases and tailored benefits for different clusters—health incentives for Cluster 1, bulk-buy points for Cluster 2, express checkout for Cluster 3, and special discounts for Cluster 4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Strategic Layout &amp; Timed Promotions: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lang="en" sz="1200"/>
              <a:t> Optimize store layout with easy access to high-demand items and align promotions with customer purchase patterns, placing frequently bought items in prime locations and timing discounts to coincide with peak decision-making times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Technology-Driven Shopping &amp; Reward Alignment:</a:t>
            </a:r>
            <a:r>
              <a:rPr lang="en" sz="1200"/>
              <a:t> Utilize digital advancements like AR pairing apps to enhance the shopping experience, offering real-time suggestions that resonate with the health-oriented consumer.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77"/>
          <p:cNvSpPr txBox="1">
            <a:spLocks noGrp="1"/>
          </p:cNvSpPr>
          <p:nvPr>
            <p:ph type="title" idx="2"/>
          </p:nvPr>
        </p:nvSpPr>
        <p:spPr>
          <a:xfrm>
            <a:off x="494400" y="1488500"/>
            <a:ext cx="8155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09. Appendix</a:t>
            </a:r>
            <a:endParaRPr/>
          </a:p>
        </p:txBody>
      </p:sp>
      <p:pic>
        <p:nvPicPr>
          <p:cNvPr id="8939" name="Google Shape;89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0" name="Google Shape;89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1" name="Google Shape;89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2" name="Google Shape;89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3" name="Google Shape;894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4" name="Google Shape;89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5" name="Google Shape;8945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0" name="Google Shape;8950;p78"/>
          <p:cNvSpPr txBox="1">
            <a:spLocks noGrp="1"/>
          </p:cNvSpPr>
          <p:nvPr>
            <p:ph type="title" idx="2"/>
          </p:nvPr>
        </p:nvSpPr>
        <p:spPr>
          <a:xfrm>
            <a:off x="3897150" y="165632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Code</a:t>
            </a:r>
            <a:endParaRPr sz="3200"/>
          </a:p>
        </p:txBody>
      </p:sp>
      <p:pic>
        <p:nvPicPr>
          <p:cNvPr id="8951" name="Google Shape;89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2" name="Google Shape;89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3" name="Google Shape;895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4" name="Google Shape;895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5" name="Google Shape;895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6" name="Google Shape;895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7" name="Google Shape;8957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62" name="Google Shape;8962;p79"/>
          <p:cNvCxnSpPr/>
          <p:nvPr/>
        </p:nvCxnSpPr>
        <p:spPr>
          <a:xfrm>
            <a:off x="5255000" y="334525"/>
            <a:ext cx="3889200" cy="2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3" name="Google Shape;8963;p79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5403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8964" name="Google Shape;8964;p79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65" name="Google Shape;89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" y="596875"/>
            <a:ext cx="6809577" cy="42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6" name="Google Shape;8966;p79"/>
          <p:cNvSpPr/>
          <p:nvPr/>
        </p:nvSpPr>
        <p:spPr>
          <a:xfrm>
            <a:off x="489925" y="596875"/>
            <a:ext cx="6721800" cy="4264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7" name="Google Shape;89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175" y="3923300"/>
            <a:ext cx="815825" cy="112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8" name="Google Shape;8968;p79"/>
          <p:cNvSpPr txBox="1">
            <a:spLocks noGrp="1"/>
          </p:cNvSpPr>
          <p:nvPr>
            <p:ph type="subTitle" idx="4"/>
          </p:nvPr>
        </p:nvSpPr>
        <p:spPr>
          <a:xfrm>
            <a:off x="7384675" y="596875"/>
            <a:ext cx="15870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Threshold Values: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Support = 0.01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Confidence = 0.01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73" name="Google Shape;8973;p80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4" name="Google Shape;8974;p80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8975" name="Google Shape;8975;p80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76" name="Google Shape;8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75" y="3969875"/>
            <a:ext cx="794024" cy="10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8977" name="Google Shape;8977;p80"/>
          <p:cNvSpPr txBox="1">
            <a:spLocks noGrp="1"/>
          </p:cNvSpPr>
          <p:nvPr>
            <p:ph type="subTitle" idx="4"/>
          </p:nvPr>
        </p:nvSpPr>
        <p:spPr>
          <a:xfrm>
            <a:off x="7033125" y="848025"/>
            <a:ext cx="20058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Threshold Values: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Support = 0.3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Confidence = 0.4 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978" name="Google Shape;89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0" y="793950"/>
            <a:ext cx="6419281" cy="36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9" name="Google Shape;8979;p80"/>
          <p:cNvSpPr/>
          <p:nvPr/>
        </p:nvSpPr>
        <p:spPr>
          <a:xfrm>
            <a:off x="446000" y="848025"/>
            <a:ext cx="6419400" cy="3604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4" name="Google Shape;8984;p81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85" name="Google Shape;8985;p81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Sequence Mining</a:t>
            </a:r>
            <a:endParaRPr/>
          </a:p>
        </p:txBody>
      </p:sp>
      <p:sp>
        <p:nvSpPr>
          <p:cNvPr id="8986" name="Google Shape;8986;p81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87" name="Google Shape;89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588275"/>
            <a:ext cx="5607858" cy="4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8" name="Google Shape;8988;p81"/>
          <p:cNvSpPr/>
          <p:nvPr/>
        </p:nvSpPr>
        <p:spPr>
          <a:xfrm>
            <a:off x="667775" y="588300"/>
            <a:ext cx="5607900" cy="442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89" name="Google Shape;89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90" name="Google Shape;8990;p81"/>
          <p:cNvSpPr txBox="1">
            <a:spLocks noGrp="1"/>
          </p:cNvSpPr>
          <p:nvPr>
            <p:ph type="subTitle" idx="4"/>
          </p:nvPr>
        </p:nvSpPr>
        <p:spPr>
          <a:xfrm>
            <a:off x="6445650" y="588300"/>
            <a:ext cx="21735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Minimum Frequency = 500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5" name="Google Shape;8995;p82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6" name="Google Shape;8996;p82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sp>
        <p:nvSpPr>
          <p:cNvPr id="8997" name="Google Shape;8997;p82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98" name="Google Shape;89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9" name="Google Shape;899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05" y="635050"/>
            <a:ext cx="5421695" cy="43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00" name="Google Shape;9000;p82"/>
          <p:cNvSpPr/>
          <p:nvPr/>
        </p:nvSpPr>
        <p:spPr>
          <a:xfrm>
            <a:off x="1483700" y="615988"/>
            <a:ext cx="5607900" cy="442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>
            <a:spLocks noGrp="1"/>
          </p:cNvSpPr>
          <p:nvPr>
            <p:ph type="title" idx="2"/>
          </p:nvPr>
        </p:nvSpPr>
        <p:spPr>
          <a:xfrm>
            <a:off x="1000500" y="1711575"/>
            <a:ext cx="7143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3600"/>
            </a:pPr>
            <a:r>
              <a:rPr lang="en" dirty="0"/>
              <a:t>1. Context and Objective</a:t>
            </a:r>
            <a:endParaRPr dirty="0"/>
          </a:p>
        </p:txBody>
      </p:sp>
      <p:pic>
        <p:nvPicPr>
          <p:cNvPr id="819" name="Google Shape;8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40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05" name="Google Shape;9005;p83"/>
          <p:cNvCxnSpPr/>
          <p:nvPr/>
        </p:nvCxnSpPr>
        <p:spPr>
          <a:xfrm rot="10800000" flipH="1">
            <a:off x="4066175" y="336525"/>
            <a:ext cx="5078100" cy="11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6" name="Google Shape;9006;p83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9007" name="Google Shape;9007;p83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9008" name="Google Shape;90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9" name="Google Shape;90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50" y="916500"/>
            <a:ext cx="6398974" cy="353112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8"/>
          <p:cNvSpPr txBox="1">
            <a:spLocks noGrp="1"/>
          </p:cNvSpPr>
          <p:nvPr>
            <p:ph type="subTitle" idx="1"/>
          </p:nvPr>
        </p:nvSpPr>
        <p:spPr>
          <a:xfrm>
            <a:off x="586075" y="930200"/>
            <a:ext cx="6153000" cy="3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In this project, we aim to dissect and understand the complex patterns of consumer purchasing behavior in the context of online grocery shopping. Specifically, we plan to explore the following questions: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What combinations of products are commonly purchased together?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How do product purchases influence each other across different departments?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In what sequence do consumers typically add products to their carts?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How can we predict the next product a customer will likely find appealing?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Can we classify customers into meaningful groups based on their shopping habits?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8" name="Google Shape;808;p48"/>
          <p:cNvCxnSpPr/>
          <p:nvPr/>
        </p:nvCxnSpPr>
        <p:spPr>
          <a:xfrm>
            <a:off x="4006975" y="488125"/>
            <a:ext cx="5059200" cy="18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9" name="Google Shape;8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96" y="-462275"/>
            <a:ext cx="2304025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8824"/>
            <a:ext cx="857399" cy="8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8"/>
          <p:cNvSpPr txBox="1">
            <a:spLocks noGrp="1"/>
          </p:cNvSpPr>
          <p:nvPr>
            <p:ph type="ctrTitle"/>
          </p:nvPr>
        </p:nvSpPr>
        <p:spPr>
          <a:xfrm>
            <a:off x="586075" y="1658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 and Objective</a:t>
            </a:r>
            <a:endParaRPr/>
          </a:p>
        </p:txBody>
      </p:sp>
      <p:pic>
        <p:nvPicPr>
          <p:cNvPr id="812" name="Google Shape;8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22410">
            <a:off x="7993408" y="3863761"/>
            <a:ext cx="882407" cy="90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22410">
            <a:off x="8116034" y="4088176"/>
            <a:ext cx="882407" cy="90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>
            <a:spLocks noGrp="1"/>
          </p:cNvSpPr>
          <p:nvPr>
            <p:ph type="title" idx="2"/>
          </p:nvPr>
        </p:nvSpPr>
        <p:spPr>
          <a:xfrm>
            <a:off x="1000500" y="1711575"/>
            <a:ext cx="7143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3600"/>
            </a:pPr>
            <a:r>
              <a:rPr lang="en" dirty="0"/>
              <a:t>2. Dataset and Sampling</a:t>
            </a:r>
            <a:endParaRPr dirty="0"/>
          </a:p>
        </p:txBody>
      </p:sp>
      <p:pic>
        <p:nvPicPr>
          <p:cNvPr id="819" name="Google Shape;8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/>
          <p:nvPr/>
        </p:nvSpPr>
        <p:spPr>
          <a:xfrm>
            <a:off x="610225" y="919400"/>
            <a:ext cx="2231100" cy="1206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"/>
          <p:cNvSpPr txBox="1">
            <a:spLocks noGrp="1"/>
          </p:cNvSpPr>
          <p:nvPr>
            <p:ph type="ctrTitle"/>
          </p:nvPr>
        </p:nvSpPr>
        <p:spPr>
          <a:xfrm>
            <a:off x="383125" y="539500"/>
            <a:ext cx="5403600" cy="3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The Instacart Dataset</a:t>
            </a:r>
            <a:endParaRPr sz="3000"/>
          </a:p>
        </p:txBody>
      </p:sp>
      <p:grpSp>
        <p:nvGrpSpPr>
          <p:cNvPr id="832" name="Google Shape;832;p50"/>
          <p:cNvGrpSpPr/>
          <p:nvPr/>
        </p:nvGrpSpPr>
        <p:grpSpPr>
          <a:xfrm>
            <a:off x="2611725" y="4656363"/>
            <a:ext cx="382525" cy="253375"/>
            <a:chOff x="5817700" y="5325925"/>
            <a:chExt cx="382525" cy="253375"/>
          </a:xfrm>
        </p:grpSpPr>
        <p:sp>
          <p:nvSpPr>
            <p:cNvPr id="833" name="Google Shape;83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50"/>
          <p:cNvGrpSpPr/>
          <p:nvPr/>
        </p:nvGrpSpPr>
        <p:grpSpPr>
          <a:xfrm rot="10800000">
            <a:off x="505737" y="818203"/>
            <a:ext cx="383099" cy="252184"/>
            <a:chOff x="5817700" y="5325925"/>
            <a:chExt cx="382525" cy="253375"/>
          </a:xfrm>
        </p:grpSpPr>
        <p:sp>
          <p:nvSpPr>
            <p:cNvPr id="1097" name="Google Shape;1097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50"/>
          <p:cNvSpPr txBox="1">
            <a:spLocks noGrp="1"/>
          </p:cNvSpPr>
          <p:nvPr>
            <p:ph type="ctrTitle" idx="2"/>
          </p:nvPr>
        </p:nvSpPr>
        <p:spPr>
          <a:xfrm>
            <a:off x="610227" y="919400"/>
            <a:ext cx="22311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Aisles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361" name="Google Shape;1361;p50"/>
          <p:cNvSpPr txBox="1">
            <a:spLocks noGrp="1"/>
          </p:cNvSpPr>
          <p:nvPr>
            <p:ph type="ctrTitle" idx="2"/>
          </p:nvPr>
        </p:nvSpPr>
        <p:spPr>
          <a:xfrm>
            <a:off x="635127" y="1561000"/>
            <a:ext cx="22062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362" name="Google Shape;1362;p50"/>
          <p:cNvSpPr/>
          <p:nvPr/>
        </p:nvSpPr>
        <p:spPr>
          <a:xfrm>
            <a:off x="610100" y="2324375"/>
            <a:ext cx="2241300" cy="115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" name="Google Shape;1363;p50"/>
          <p:cNvGrpSpPr/>
          <p:nvPr/>
        </p:nvGrpSpPr>
        <p:grpSpPr>
          <a:xfrm rot="10800000">
            <a:off x="440131" y="2202603"/>
            <a:ext cx="362519" cy="252184"/>
            <a:chOff x="5817700" y="5325925"/>
            <a:chExt cx="382525" cy="253375"/>
          </a:xfrm>
        </p:grpSpPr>
        <p:sp>
          <p:nvSpPr>
            <p:cNvPr id="1364" name="Google Shape;1364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7" name="Google Shape;1627;p50"/>
          <p:cNvSpPr txBox="1">
            <a:spLocks noGrp="1"/>
          </p:cNvSpPr>
          <p:nvPr>
            <p:ph type="ctrTitle" idx="2"/>
          </p:nvPr>
        </p:nvSpPr>
        <p:spPr>
          <a:xfrm>
            <a:off x="659127" y="2323750"/>
            <a:ext cx="22062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Departments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628" name="Google Shape;1628;p50"/>
          <p:cNvSpPr txBox="1">
            <a:spLocks noGrp="1"/>
          </p:cNvSpPr>
          <p:nvPr>
            <p:ph type="ctrTitle" idx="2"/>
          </p:nvPr>
        </p:nvSpPr>
        <p:spPr>
          <a:xfrm>
            <a:off x="622675" y="2970150"/>
            <a:ext cx="22311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629" name="Google Shape;1629;p50"/>
          <p:cNvSpPr/>
          <p:nvPr/>
        </p:nvSpPr>
        <p:spPr>
          <a:xfrm>
            <a:off x="610225" y="3674150"/>
            <a:ext cx="2231100" cy="115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50"/>
          <p:cNvGrpSpPr/>
          <p:nvPr/>
        </p:nvGrpSpPr>
        <p:grpSpPr>
          <a:xfrm rot="10800000">
            <a:off x="449881" y="3549539"/>
            <a:ext cx="343010" cy="219980"/>
            <a:chOff x="5817700" y="5325925"/>
            <a:chExt cx="382525" cy="253375"/>
          </a:xfrm>
        </p:grpSpPr>
        <p:sp>
          <p:nvSpPr>
            <p:cNvPr id="1631" name="Google Shape;1631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50"/>
          <p:cNvSpPr txBox="1">
            <a:spLocks noGrp="1"/>
          </p:cNvSpPr>
          <p:nvPr>
            <p:ph type="ctrTitle" idx="2"/>
          </p:nvPr>
        </p:nvSpPr>
        <p:spPr>
          <a:xfrm>
            <a:off x="620425" y="3674150"/>
            <a:ext cx="22311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Products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895" name="Google Shape;1895;p50"/>
          <p:cNvSpPr txBox="1">
            <a:spLocks noGrp="1"/>
          </p:cNvSpPr>
          <p:nvPr>
            <p:ph type="ctrTitle" idx="2"/>
          </p:nvPr>
        </p:nvSpPr>
        <p:spPr>
          <a:xfrm>
            <a:off x="617570" y="4207025"/>
            <a:ext cx="22413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896" name="Google Shape;1896;p50"/>
          <p:cNvSpPr txBox="1">
            <a:spLocks noGrp="1"/>
          </p:cNvSpPr>
          <p:nvPr>
            <p:ph type="subTitle" idx="4294967295"/>
          </p:nvPr>
        </p:nvSpPr>
        <p:spPr>
          <a:xfrm>
            <a:off x="610225" y="1256975"/>
            <a:ext cx="22311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Aisle Information (instant foods, specialty cheeses, etc)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7" name="Google Shape;1897;p50"/>
          <p:cNvSpPr txBox="1">
            <a:spLocks noGrp="1"/>
          </p:cNvSpPr>
          <p:nvPr>
            <p:ph type="subTitle" idx="4294967295"/>
          </p:nvPr>
        </p:nvSpPr>
        <p:spPr>
          <a:xfrm>
            <a:off x="620425" y="1865675"/>
            <a:ext cx="2231100" cy="2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Aisle ID and Name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4294967295"/>
          </p:nvPr>
        </p:nvSpPr>
        <p:spPr>
          <a:xfrm>
            <a:off x="615200" y="3293354"/>
            <a:ext cx="2231100" cy="2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Department ID and Name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9" name="Google Shape;1899;p50"/>
          <p:cNvSpPr txBox="1">
            <a:spLocks noGrp="1"/>
          </p:cNvSpPr>
          <p:nvPr>
            <p:ph type="subTitle" idx="4294967295"/>
          </p:nvPr>
        </p:nvSpPr>
        <p:spPr>
          <a:xfrm>
            <a:off x="615200" y="2702775"/>
            <a:ext cx="22311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Department Information (Beverages, Bakery, etc.)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00" name="Google Shape;1900;p50"/>
          <p:cNvSpPr txBox="1">
            <a:spLocks noGrp="1"/>
          </p:cNvSpPr>
          <p:nvPr>
            <p:ph type="subTitle" idx="4294967295"/>
          </p:nvPr>
        </p:nvSpPr>
        <p:spPr>
          <a:xfrm>
            <a:off x="622675" y="4565729"/>
            <a:ext cx="2231100" cy="2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Product ID, Name, Aisle ID and Department ID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01" name="Google Shape;1901;p50"/>
          <p:cNvSpPr txBox="1">
            <a:spLocks noGrp="1"/>
          </p:cNvSpPr>
          <p:nvPr>
            <p:ph type="subTitle" idx="4294967295"/>
          </p:nvPr>
        </p:nvSpPr>
        <p:spPr>
          <a:xfrm>
            <a:off x="610225" y="4015963"/>
            <a:ext cx="22311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Individual Product Information 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902" name="Google Shape;1902;p50"/>
          <p:cNvGrpSpPr/>
          <p:nvPr/>
        </p:nvGrpSpPr>
        <p:grpSpPr>
          <a:xfrm>
            <a:off x="2647219" y="3260538"/>
            <a:ext cx="375907" cy="247015"/>
            <a:chOff x="5817700" y="5325925"/>
            <a:chExt cx="382525" cy="253375"/>
          </a:xfrm>
        </p:grpSpPr>
        <p:sp>
          <p:nvSpPr>
            <p:cNvPr id="1903" name="Google Shape;190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0"/>
          <p:cNvGrpSpPr/>
          <p:nvPr/>
        </p:nvGrpSpPr>
        <p:grpSpPr>
          <a:xfrm>
            <a:off x="2612015" y="1915652"/>
            <a:ext cx="375907" cy="247015"/>
            <a:chOff x="5817700" y="5325925"/>
            <a:chExt cx="382525" cy="253375"/>
          </a:xfrm>
        </p:grpSpPr>
        <p:sp>
          <p:nvSpPr>
            <p:cNvPr id="2167" name="Google Shape;2167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50"/>
          <p:cNvSpPr/>
          <p:nvPr/>
        </p:nvSpPr>
        <p:spPr>
          <a:xfrm>
            <a:off x="3072325" y="916850"/>
            <a:ext cx="2770800" cy="2492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50"/>
          <p:cNvSpPr txBox="1">
            <a:spLocks noGrp="1"/>
          </p:cNvSpPr>
          <p:nvPr>
            <p:ph type="ctrTitle" idx="2"/>
          </p:nvPr>
        </p:nvSpPr>
        <p:spPr>
          <a:xfrm>
            <a:off x="3058600" y="956300"/>
            <a:ext cx="2770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432" name="Google Shape;2432;p50"/>
          <p:cNvSpPr txBox="1">
            <a:spLocks noGrp="1"/>
          </p:cNvSpPr>
          <p:nvPr>
            <p:ph type="ctrTitle" idx="2"/>
          </p:nvPr>
        </p:nvSpPr>
        <p:spPr>
          <a:xfrm>
            <a:off x="3129317" y="2511080"/>
            <a:ext cx="26574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433" name="Google Shape;2433;p50"/>
          <p:cNvSpPr txBox="1">
            <a:spLocks noGrp="1"/>
          </p:cNvSpPr>
          <p:nvPr>
            <p:ph type="subTitle" idx="4294967295"/>
          </p:nvPr>
        </p:nvSpPr>
        <p:spPr>
          <a:xfrm>
            <a:off x="3072325" y="1206075"/>
            <a:ext cx="27708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order details for each User ID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For each User ID, all orders except the last order are tagged as “Prior”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The last order is tagged as either “Train” or “Test”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34" name="Google Shape;2434;p50"/>
          <p:cNvSpPr txBox="1">
            <a:spLocks noGrp="1"/>
          </p:cNvSpPr>
          <p:nvPr>
            <p:ph type="subTitle" idx="4294967295"/>
          </p:nvPr>
        </p:nvSpPr>
        <p:spPr>
          <a:xfrm>
            <a:off x="3171993" y="2849518"/>
            <a:ext cx="2657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User_ID, Eval Set, Order Number, Day of Week, Hour of Day and Days since Prior Order	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435" name="Google Shape;2435;p50"/>
          <p:cNvGrpSpPr/>
          <p:nvPr/>
        </p:nvGrpSpPr>
        <p:grpSpPr>
          <a:xfrm rot="10800000">
            <a:off x="2923410" y="817988"/>
            <a:ext cx="376443" cy="245875"/>
            <a:chOff x="5817700" y="5325925"/>
            <a:chExt cx="382525" cy="253375"/>
          </a:xfrm>
        </p:grpSpPr>
        <p:sp>
          <p:nvSpPr>
            <p:cNvPr id="2436" name="Google Shape;2436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9" name="Google Shape;2699;p50"/>
          <p:cNvGrpSpPr/>
          <p:nvPr/>
        </p:nvGrpSpPr>
        <p:grpSpPr>
          <a:xfrm>
            <a:off x="5467277" y="3260538"/>
            <a:ext cx="375907" cy="247015"/>
            <a:chOff x="5817700" y="5325925"/>
            <a:chExt cx="382525" cy="253375"/>
          </a:xfrm>
        </p:grpSpPr>
        <p:sp>
          <p:nvSpPr>
            <p:cNvPr id="2700" name="Google Shape;2700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3" name="Google Shape;2963;p50"/>
          <p:cNvSpPr/>
          <p:nvPr/>
        </p:nvSpPr>
        <p:spPr>
          <a:xfrm>
            <a:off x="6069725" y="916850"/>
            <a:ext cx="2354400" cy="1932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0"/>
          <p:cNvSpPr txBox="1">
            <a:spLocks noGrp="1"/>
          </p:cNvSpPr>
          <p:nvPr>
            <p:ph type="ctrTitle" idx="2"/>
          </p:nvPr>
        </p:nvSpPr>
        <p:spPr>
          <a:xfrm>
            <a:off x="6069715" y="1028000"/>
            <a:ext cx="23544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 Products Prior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965" name="Google Shape;2965;p50"/>
          <p:cNvSpPr txBox="1">
            <a:spLocks noGrp="1"/>
          </p:cNvSpPr>
          <p:nvPr>
            <p:ph type="ctrTitle" idx="2"/>
          </p:nvPr>
        </p:nvSpPr>
        <p:spPr>
          <a:xfrm>
            <a:off x="6063922" y="1977877"/>
            <a:ext cx="23421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966" name="Google Shape;2966;p50"/>
          <p:cNvSpPr txBox="1">
            <a:spLocks noGrp="1"/>
          </p:cNvSpPr>
          <p:nvPr>
            <p:ph type="subTitle" idx="4294967295"/>
          </p:nvPr>
        </p:nvSpPr>
        <p:spPr>
          <a:xfrm>
            <a:off x="6074125" y="1278225"/>
            <a:ext cx="2354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Product details for all orders tagged as Prior in the Orders table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967" name="Google Shape;2967;p50"/>
          <p:cNvSpPr txBox="1">
            <a:spLocks noGrp="1"/>
          </p:cNvSpPr>
          <p:nvPr>
            <p:ph type="subTitle" idx="4294967295"/>
          </p:nvPr>
        </p:nvSpPr>
        <p:spPr>
          <a:xfrm>
            <a:off x="6050123" y="2275882"/>
            <a:ext cx="23421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Product ID, Order in which Added to Cart, Reordered flag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968" name="Google Shape;2968;p50"/>
          <p:cNvGrpSpPr/>
          <p:nvPr/>
        </p:nvGrpSpPr>
        <p:grpSpPr>
          <a:xfrm rot="10800000">
            <a:off x="5946786" y="800654"/>
            <a:ext cx="331840" cy="198114"/>
            <a:chOff x="5817700" y="5325925"/>
            <a:chExt cx="382525" cy="253375"/>
          </a:xfrm>
        </p:grpSpPr>
        <p:sp>
          <p:nvSpPr>
            <p:cNvPr id="2969" name="Google Shape;2969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50"/>
          <p:cNvGrpSpPr/>
          <p:nvPr/>
        </p:nvGrpSpPr>
        <p:grpSpPr>
          <a:xfrm>
            <a:off x="8253440" y="2692024"/>
            <a:ext cx="331343" cy="199051"/>
            <a:chOff x="5817700" y="5325925"/>
            <a:chExt cx="382525" cy="253375"/>
          </a:xfrm>
        </p:grpSpPr>
        <p:sp>
          <p:nvSpPr>
            <p:cNvPr id="3233" name="Google Shape;323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6" name="Google Shape;3496;p50"/>
          <p:cNvSpPr/>
          <p:nvPr/>
        </p:nvSpPr>
        <p:spPr>
          <a:xfrm>
            <a:off x="6101225" y="3006076"/>
            <a:ext cx="2354400" cy="1873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50"/>
          <p:cNvSpPr txBox="1">
            <a:spLocks noGrp="1"/>
          </p:cNvSpPr>
          <p:nvPr>
            <p:ph type="ctrTitle" idx="2"/>
          </p:nvPr>
        </p:nvSpPr>
        <p:spPr>
          <a:xfrm>
            <a:off x="6101215" y="3047738"/>
            <a:ext cx="23544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 Products Train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3498" name="Google Shape;3498;p50"/>
          <p:cNvSpPr txBox="1">
            <a:spLocks noGrp="1"/>
          </p:cNvSpPr>
          <p:nvPr>
            <p:ph type="ctrTitle" idx="2"/>
          </p:nvPr>
        </p:nvSpPr>
        <p:spPr>
          <a:xfrm>
            <a:off x="6107372" y="4029365"/>
            <a:ext cx="23421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3499" name="Google Shape;3499;p50"/>
          <p:cNvSpPr txBox="1">
            <a:spLocks noGrp="1"/>
          </p:cNvSpPr>
          <p:nvPr>
            <p:ph type="subTitle" idx="4294967295"/>
          </p:nvPr>
        </p:nvSpPr>
        <p:spPr>
          <a:xfrm>
            <a:off x="6150000" y="3303050"/>
            <a:ext cx="2354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Product details for all orders tagged as Train in the Orders table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00" name="Google Shape;3500;p50"/>
          <p:cNvSpPr txBox="1">
            <a:spLocks noGrp="1"/>
          </p:cNvSpPr>
          <p:nvPr>
            <p:ph type="subTitle" idx="4294967295"/>
          </p:nvPr>
        </p:nvSpPr>
        <p:spPr>
          <a:xfrm>
            <a:off x="6107373" y="4354107"/>
            <a:ext cx="23421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Product ID, Order in which Added to Cart, Reordered flag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3501" name="Google Shape;3501;p50"/>
          <p:cNvGrpSpPr/>
          <p:nvPr/>
        </p:nvGrpSpPr>
        <p:grpSpPr>
          <a:xfrm rot="10800000">
            <a:off x="5983211" y="2927741"/>
            <a:ext cx="331840" cy="198114"/>
            <a:chOff x="5817700" y="5325925"/>
            <a:chExt cx="382525" cy="253375"/>
          </a:xfrm>
        </p:grpSpPr>
        <p:sp>
          <p:nvSpPr>
            <p:cNvPr id="3502" name="Google Shape;3502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5" name="Google Shape;3765;p50"/>
          <p:cNvGrpSpPr/>
          <p:nvPr/>
        </p:nvGrpSpPr>
        <p:grpSpPr>
          <a:xfrm>
            <a:off x="8253440" y="4737362"/>
            <a:ext cx="331343" cy="199051"/>
            <a:chOff x="5817700" y="5325925"/>
            <a:chExt cx="382525" cy="253375"/>
          </a:xfrm>
        </p:grpSpPr>
        <p:sp>
          <p:nvSpPr>
            <p:cNvPr id="3766" name="Google Shape;3766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9" name="Google Shape;40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124" y="3883500"/>
            <a:ext cx="1026001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325" y="4027200"/>
            <a:ext cx="1107075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331" y="3985875"/>
            <a:ext cx="873607" cy="111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2" name="Google Shape;4032;p50"/>
          <p:cNvCxnSpPr/>
          <p:nvPr/>
        </p:nvCxnSpPr>
        <p:spPr>
          <a:xfrm rot="10800000" flipH="1">
            <a:off x="4371250" y="624525"/>
            <a:ext cx="4733100" cy="9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51"/>
          <p:cNvSpPr/>
          <p:nvPr/>
        </p:nvSpPr>
        <p:spPr>
          <a:xfrm>
            <a:off x="7857600" y="1778219"/>
            <a:ext cx="1286400" cy="1170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1"/>
          <p:cNvSpPr/>
          <p:nvPr/>
        </p:nvSpPr>
        <p:spPr>
          <a:xfrm>
            <a:off x="-100" y="4010501"/>
            <a:ext cx="1155300" cy="1135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9" name="Google Shape;40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57469">
            <a:off x="8438198" y="1473277"/>
            <a:ext cx="390100" cy="9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63" y="3734327"/>
            <a:ext cx="419501" cy="92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63" y="4281736"/>
            <a:ext cx="718120" cy="64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079002" y="1971301"/>
            <a:ext cx="865934" cy="7244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51"/>
          <p:cNvSpPr txBox="1">
            <a:spLocks noGrp="1"/>
          </p:cNvSpPr>
          <p:nvPr>
            <p:ph type="ctrTitle"/>
          </p:nvPr>
        </p:nvSpPr>
        <p:spPr>
          <a:xfrm>
            <a:off x="593375" y="2363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Sampling</a:t>
            </a:r>
            <a:endParaRPr/>
          </a:p>
        </p:txBody>
      </p:sp>
      <p:cxnSp>
        <p:nvCxnSpPr>
          <p:cNvPr id="4044" name="Google Shape;4044;p51"/>
          <p:cNvCxnSpPr/>
          <p:nvPr/>
        </p:nvCxnSpPr>
        <p:spPr>
          <a:xfrm rot="10800000" flipH="1">
            <a:off x="3601200" y="561600"/>
            <a:ext cx="5542800" cy="18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5" name="Google Shape;4045;p51"/>
          <p:cNvSpPr txBox="1">
            <a:spLocks noGrp="1"/>
          </p:cNvSpPr>
          <p:nvPr>
            <p:ph type="ctrTitle" idx="3"/>
          </p:nvPr>
        </p:nvSpPr>
        <p:spPr>
          <a:xfrm>
            <a:off x="2620075" y="2869250"/>
            <a:ext cx="40119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Decidedly visual platform</a:t>
            </a:r>
            <a:endParaRPr/>
          </a:p>
        </p:txBody>
      </p:sp>
      <p:sp>
        <p:nvSpPr>
          <p:cNvPr id="4046" name="Google Shape;4046;p51"/>
          <p:cNvSpPr txBox="1">
            <a:spLocks noGrp="1"/>
          </p:cNvSpPr>
          <p:nvPr>
            <p:ph type="subTitle" idx="4"/>
          </p:nvPr>
        </p:nvSpPr>
        <p:spPr>
          <a:xfrm>
            <a:off x="1497663" y="3158625"/>
            <a:ext cx="50562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Executed a random sampling of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2.5% </a:t>
            </a:r>
            <a:r>
              <a:rPr lang="en"/>
              <a:t>of our user 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sampling strategy resulted in: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 focused dataset of around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11k Users</a:t>
            </a: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180k </a:t>
            </a:r>
            <a:r>
              <a:rPr lang="en"/>
              <a:t>Distinct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Orders</a:t>
            </a: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Manageable Data Size: ~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1.8M rows</a:t>
            </a:r>
            <a:r>
              <a:rPr lang="en"/>
              <a:t> for analysis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selected sample size balances computational feasibility with data diversity and volume, making the analysis practicable on modest hardware.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1"/>
          <p:cNvSpPr txBox="1">
            <a:spLocks noGrp="1"/>
          </p:cNvSpPr>
          <p:nvPr>
            <p:ph type="ctrTitle" idx="5"/>
          </p:nvPr>
        </p:nvSpPr>
        <p:spPr>
          <a:xfrm>
            <a:off x="2467049" y="1006800"/>
            <a:ext cx="45885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Data Handling with Instacart Dataset</a:t>
            </a:r>
            <a:endParaRPr/>
          </a:p>
        </p:txBody>
      </p:sp>
      <p:sp>
        <p:nvSpPr>
          <p:cNvPr id="4048" name="Google Shape;4048;p51"/>
          <p:cNvSpPr txBox="1">
            <a:spLocks noGrp="1"/>
          </p:cNvSpPr>
          <p:nvPr>
            <p:ph type="subTitle" idx="6"/>
          </p:nvPr>
        </p:nvSpPr>
        <p:spPr>
          <a:xfrm>
            <a:off x="2541300" y="1401125"/>
            <a:ext cx="40614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Users:</a:t>
            </a:r>
            <a:r>
              <a:rPr lang="en"/>
              <a:t> 206k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Orders: </a:t>
            </a:r>
            <a:r>
              <a:rPr lang="en"/>
              <a:t>3.3M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Data Entries (at Order and Product level): </a:t>
            </a:r>
            <a:r>
              <a:rPr lang="en"/>
              <a:t>Approximately 34M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Challenge: </a:t>
            </a:r>
            <a:r>
              <a:rPr lang="en"/>
              <a:t>Full dataset processing is beyond the capabilities of standard M1 processors.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1"/>
          <p:cNvSpPr/>
          <p:nvPr/>
        </p:nvSpPr>
        <p:spPr>
          <a:xfrm>
            <a:off x="1291344" y="1494575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1"/>
          <p:cNvSpPr/>
          <p:nvPr/>
        </p:nvSpPr>
        <p:spPr>
          <a:xfrm>
            <a:off x="6602694" y="3377325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1" name="Google Shape;4051;p51"/>
          <p:cNvGrpSpPr/>
          <p:nvPr/>
        </p:nvGrpSpPr>
        <p:grpSpPr>
          <a:xfrm>
            <a:off x="1551943" y="1756324"/>
            <a:ext cx="420811" cy="418507"/>
            <a:chOff x="-5971525" y="3273750"/>
            <a:chExt cx="292250" cy="290650"/>
          </a:xfrm>
        </p:grpSpPr>
        <p:sp>
          <p:nvSpPr>
            <p:cNvPr id="4052" name="Google Shape;4052;p5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4" name="Google Shape;4054;p51"/>
          <p:cNvGrpSpPr/>
          <p:nvPr/>
        </p:nvGrpSpPr>
        <p:grpSpPr>
          <a:xfrm>
            <a:off x="6896341" y="3734325"/>
            <a:ext cx="354710" cy="228015"/>
            <a:chOff x="-27721750" y="3598250"/>
            <a:chExt cx="297750" cy="191400"/>
          </a:xfrm>
        </p:grpSpPr>
        <p:sp>
          <p:nvSpPr>
            <p:cNvPr id="4055" name="Google Shape;4055;p51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1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57" name="Google Shape;4057;p51"/>
          <p:cNvCxnSpPr/>
          <p:nvPr/>
        </p:nvCxnSpPr>
        <p:spPr>
          <a:xfrm>
            <a:off x="1282225" y="2797600"/>
            <a:ext cx="639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58" name="Google Shape;40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260710">
            <a:off x="8358688" y="2354003"/>
            <a:ext cx="399537" cy="89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52"/>
          <p:cNvSpPr txBox="1">
            <a:spLocks noGrp="1"/>
          </p:cNvSpPr>
          <p:nvPr>
            <p:ph type="title" idx="2"/>
          </p:nvPr>
        </p:nvSpPr>
        <p:spPr>
          <a:xfrm>
            <a:off x="713225" y="1788175"/>
            <a:ext cx="75393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03. Exploratory Data Analysis</a:t>
            </a:r>
            <a:endParaRPr dirty="0"/>
          </a:p>
        </p:txBody>
      </p:sp>
      <p:pic>
        <p:nvPicPr>
          <p:cNvPr id="4064" name="Google Shape;40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6" name="Google Shape;40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7" name="Google Shape;406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od Day Campaig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D24141"/>
      </a:accent5>
      <a:accent6>
        <a:srgbClr val="EEFF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3012</Words>
  <Application>Microsoft Macintosh PowerPoint</Application>
  <PresentationFormat>On-screen Show (16:9)</PresentationFormat>
  <Paragraphs>367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Oxygen</vt:lpstr>
      <vt:lpstr>Oxygen Light</vt:lpstr>
      <vt:lpstr>Bebas Neue</vt:lpstr>
      <vt:lpstr>Josefin Slab SemiBold</vt:lpstr>
      <vt:lpstr>Abril Fatface</vt:lpstr>
      <vt:lpstr>Arial</vt:lpstr>
      <vt:lpstr>Food Day Campaign XL by Slidesgo</vt:lpstr>
      <vt:lpstr>Checkout Chronicles: Unpacking Purchase Behavior</vt:lpstr>
      <vt:lpstr>Our Team</vt:lpstr>
      <vt:lpstr>Agenda</vt:lpstr>
      <vt:lpstr>1. Context and Objective</vt:lpstr>
      <vt:lpstr>Context and Objective</vt:lpstr>
      <vt:lpstr>2. Dataset and Sampling</vt:lpstr>
      <vt:lpstr>The Instacart Dataset</vt:lpstr>
      <vt:lpstr>Strategic Sampling</vt:lpstr>
      <vt:lpstr>03. Exploratory Data Analysis</vt:lpstr>
      <vt:lpstr>Best-selling Products</vt:lpstr>
      <vt:lpstr> Most Popular Aisles</vt:lpstr>
      <vt:lpstr>04. Association Rule Mining  a. Product-Level</vt:lpstr>
      <vt:lpstr>Product-Level Association Mining</vt:lpstr>
      <vt:lpstr>Product-Level Association Mining</vt:lpstr>
      <vt:lpstr>Recommendations</vt:lpstr>
      <vt:lpstr>04. Association Rule Mining  b. Department-Level</vt:lpstr>
      <vt:lpstr>Department-Level Association Mining</vt:lpstr>
      <vt:lpstr>Department-Level Association Mining</vt:lpstr>
      <vt:lpstr>Recommendations</vt:lpstr>
      <vt:lpstr>05. Sequence Mining</vt:lpstr>
      <vt:lpstr>Product-Level Sequence Mining</vt:lpstr>
      <vt:lpstr>Top 10 Frequent Itemsets</vt:lpstr>
      <vt:lpstr>Recommendations</vt:lpstr>
      <vt:lpstr>06. Collaborative Filtering</vt:lpstr>
      <vt:lpstr>User-User Collaborative Filtering</vt:lpstr>
      <vt:lpstr>User-User Collaborative Filtering</vt:lpstr>
      <vt:lpstr>User-User Collaborative Filtering</vt:lpstr>
      <vt:lpstr>07. Customer Segmentation</vt:lpstr>
      <vt:lpstr>User Clustering</vt:lpstr>
      <vt:lpstr>Cluster Insights</vt:lpstr>
      <vt:lpstr>Recommendations</vt:lpstr>
      <vt:lpstr>08. Final Recommendations</vt:lpstr>
      <vt:lpstr>Organic Outlook: Summary of Recommendations</vt:lpstr>
      <vt:lpstr>09. Appendix</vt:lpstr>
      <vt:lpstr> Code</vt:lpstr>
      <vt:lpstr>Product-Level Association Mining</vt:lpstr>
      <vt:lpstr>Department-Level Association Mining</vt:lpstr>
      <vt:lpstr>Product-Level Sequence Mining</vt:lpstr>
      <vt:lpstr>User-User Collaborative Filtering</vt:lpstr>
      <vt:lpstr>Customer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Checkout Chronicles: Unpacking Purchase Behavior</dc:title>
  <cp:lastModifiedBy>Barnana Ganguly</cp:lastModifiedBy>
  <cp:revision>7</cp:revision>
  <dcterms:modified xsi:type="dcterms:W3CDTF">2023-11-07T16:18:06Z</dcterms:modified>
</cp:coreProperties>
</file>